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0" r:id="rId6"/>
    <p:sldId id="266" r:id="rId7"/>
    <p:sldId id="267" r:id="rId8"/>
    <p:sldId id="268" r:id="rId9"/>
    <p:sldId id="270" r:id="rId10"/>
    <p:sldId id="272" r:id="rId11"/>
    <p:sldId id="281" r:id="rId12"/>
    <p:sldId id="282" r:id="rId13"/>
    <p:sldId id="275" r:id="rId14"/>
    <p:sldId id="277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1134" autoAdjust="0"/>
  </p:normalViewPr>
  <p:slideViewPr>
    <p:cSldViewPr snapToGrid="0" snapToObjects="1">
      <p:cViewPr varScale="1">
        <p:scale>
          <a:sx n="63" d="100"/>
          <a:sy n="63" d="100"/>
        </p:scale>
        <p:origin x="-21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9A09C-0E93-D847-96F0-FB82B8E4C6CD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7928-1913-9948-A641-4BB55543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1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35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ym typeface="Wingdings"/>
              </a:rPr>
              <a:t>How many know HTML/XML?</a:t>
            </a:r>
          </a:p>
          <a:p>
            <a:r>
              <a:rPr lang="en-US" sz="1200" dirty="0" smtClean="0">
                <a:sym typeface="Wingdings"/>
              </a:rPr>
              <a:t>Any </a:t>
            </a:r>
            <a:r>
              <a:rPr lang="en-US" sz="1200" dirty="0" err="1" smtClean="0">
                <a:sym typeface="Wingdings"/>
              </a:rPr>
              <a:t>actionscript</a:t>
            </a:r>
            <a:r>
              <a:rPr lang="en-US" sz="1200" dirty="0" smtClean="0">
                <a:sym typeface="Wingdings"/>
              </a:rPr>
              <a:t> or </a:t>
            </a:r>
            <a:r>
              <a:rPr lang="en-US" sz="1200" dirty="0" err="1" smtClean="0">
                <a:sym typeface="Wingdings"/>
              </a:rPr>
              <a:t>javascript</a:t>
            </a:r>
            <a:r>
              <a:rPr lang="en-US" sz="1200" dirty="0" smtClean="0">
                <a:sym typeface="Wingdings"/>
              </a:rPr>
              <a:t> coders?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35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58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Mobile devices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4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7928-1913-9948-A641-4BB55543F0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13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75B59-4DBD-A544-B1EE-22B850B46FAB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netbeans.org/downloads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harpste@cs.cm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1: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User Interface Lab: GUI Lab</a:t>
            </a:r>
          </a:p>
          <a:p>
            <a:r>
              <a:rPr lang="en-US" sz="2400" dirty="0" smtClean="0"/>
              <a:t>Aug. 28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3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4680" y="1064711"/>
            <a:ext cx="55935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</a:t>
            </a:r>
            <a:r>
              <a:rPr lang="en-US" sz="2400" dirty="0" err="1"/>
              <a:t>s</a:t>
            </a:r>
            <a:r>
              <a:rPr lang="en-US" sz="2400" dirty="0" err="1" smtClean="0"/>
              <a:t>:Button</a:t>
            </a:r>
            <a:r>
              <a:rPr lang="en-US" sz="2400" dirty="0" smtClean="0"/>
              <a:t>   id=“</a:t>
            </a:r>
            <a:r>
              <a:rPr lang="en-US" sz="2400" dirty="0" err="1" smtClean="0"/>
              <a:t>myButton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	</a:t>
            </a:r>
            <a:r>
              <a:rPr lang="en-US" sz="2400" dirty="0"/>
              <a:t>x = </a:t>
            </a:r>
            <a:r>
              <a:rPr lang="en-US" sz="2400" dirty="0" smtClean="0"/>
              <a:t>“132”</a:t>
            </a:r>
            <a:endParaRPr lang="en-US" sz="2400" dirty="0"/>
          </a:p>
          <a:p>
            <a:r>
              <a:rPr lang="en-US" sz="2400" dirty="0"/>
              <a:t>	y = </a:t>
            </a:r>
            <a:r>
              <a:rPr lang="en-US" sz="2400" dirty="0" smtClean="0"/>
              <a:t>“91”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smtClean="0"/>
              <a:t>width = “162”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height = “66”</a:t>
            </a:r>
          </a:p>
          <a:p>
            <a:r>
              <a:rPr lang="en-US" sz="2400" dirty="0" smtClean="0"/>
              <a:t>	label</a:t>
            </a:r>
            <a:r>
              <a:rPr lang="en-US" sz="2400" dirty="0"/>
              <a:t>=“Click Me!</a:t>
            </a:r>
            <a:r>
              <a:rPr lang="en-US" sz="2400" dirty="0" smtClean="0"/>
              <a:t>”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click=“</a:t>
            </a:r>
            <a:r>
              <a:rPr lang="en-US" sz="2400" dirty="0" err="1" smtClean="0"/>
              <a:t>doSomething</a:t>
            </a:r>
            <a:r>
              <a:rPr lang="en-US" sz="2400" dirty="0" smtClean="0"/>
              <a:t>()“</a:t>
            </a:r>
          </a:p>
          <a:p>
            <a:r>
              <a:rPr lang="en-US" sz="2400" dirty="0"/>
              <a:t>/</a:t>
            </a:r>
            <a:r>
              <a:rPr lang="en-US" sz="2400" dirty="0" smtClean="0"/>
              <a:t>&gt;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8825" y="654358"/>
            <a:ext cx="1082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MXML: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050" y="4264455"/>
            <a:ext cx="1754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8EB4E3"/>
                </a:solidFill>
              </a:rPr>
              <a:t>actionScript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pic>
        <p:nvPicPr>
          <p:cNvPr id="11" name="Picture 10" descr="Screen Shot 2012-08-28 at 11.00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203" y="1976954"/>
            <a:ext cx="2146300" cy="927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8825" y="4674808"/>
            <a:ext cx="71715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rivate function </a:t>
            </a:r>
            <a:r>
              <a:rPr lang="en-US" sz="2400" dirty="0" err="1" smtClean="0"/>
              <a:t>doSomething</a:t>
            </a:r>
            <a:r>
              <a:rPr lang="en-US" sz="2400" dirty="0" smtClean="0"/>
              <a:t>():void{</a:t>
            </a:r>
          </a:p>
          <a:p>
            <a:r>
              <a:rPr lang="en-US" sz="2400" dirty="0"/>
              <a:t>	if(</a:t>
            </a:r>
            <a:r>
              <a:rPr lang="en-US" sz="2400" dirty="0" err="1"/>
              <a:t>myButton.getStyle</a:t>
            </a:r>
            <a:r>
              <a:rPr lang="en-US" sz="2400" dirty="0"/>
              <a:t>("color") =</a:t>
            </a:r>
            <a:r>
              <a:rPr lang="en-US" sz="2400" dirty="0" smtClean="0"/>
              <a:t>= 0x00000)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myButton.setStyle</a:t>
            </a:r>
            <a:r>
              <a:rPr lang="en-US" sz="2400" dirty="0"/>
              <a:t>("color", 0xff0000)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74680" y="4264455"/>
            <a:ext cx="7483987" cy="2001951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0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4680" y="1064711"/>
            <a:ext cx="55935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</a:t>
            </a:r>
            <a:r>
              <a:rPr lang="en-US" sz="2400" dirty="0" err="1"/>
              <a:t>s</a:t>
            </a:r>
            <a:r>
              <a:rPr lang="en-US" sz="2400" dirty="0" err="1" smtClean="0"/>
              <a:t>:Button</a:t>
            </a:r>
            <a:r>
              <a:rPr lang="en-US" sz="2400" dirty="0" smtClean="0"/>
              <a:t>   id=“</a:t>
            </a:r>
            <a:r>
              <a:rPr lang="en-US" sz="2400" dirty="0" err="1" smtClean="0"/>
              <a:t>myButton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	</a:t>
            </a:r>
            <a:r>
              <a:rPr lang="en-US" sz="2400" dirty="0"/>
              <a:t>x = </a:t>
            </a:r>
            <a:r>
              <a:rPr lang="en-US" sz="2400" dirty="0" smtClean="0"/>
              <a:t>“132”</a:t>
            </a:r>
            <a:endParaRPr lang="en-US" sz="2400" dirty="0"/>
          </a:p>
          <a:p>
            <a:r>
              <a:rPr lang="en-US" sz="2400" dirty="0"/>
              <a:t>	y = </a:t>
            </a:r>
            <a:r>
              <a:rPr lang="en-US" sz="2400" dirty="0" smtClean="0"/>
              <a:t>“91”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smtClean="0"/>
              <a:t>width = “162”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height = “66”</a:t>
            </a:r>
          </a:p>
          <a:p>
            <a:r>
              <a:rPr lang="en-US" sz="2400" dirty="0" smtClean="0"/>
              <a:t>	label</a:t>
            </a:r>
            <a:r>
              <a:rPr lang="en-US" sz="2400" dirty="0"/>
              <a:t>=“Click Me!</a:t>
            </a:r>
            <a:r>
              <a:rPr lang="en-US" sz="2400" dirty="0" smtClean="0"/>
              <a:t>”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click=“</a:t>
            </a:r>
            <a:r>
              <a:rPr lang="en-US" sz="2400" dirty="0" err="1" smtClean="0"/>
              <a:t>doSomething</a:t>
            </a:r>
            <a:r>
              <a:rPr lang="en-US" sz="2400" dirty="0" smtClean="0"/>
              <a:t>()“</a:t>
            </a:r>
          </a:p>
          <a:p>
            <a:r>
              <a:rPr lang="en-US" sz="2400" dirty="0"/>
              <a:t>/</a:t>
            </a:r>
            <a:r>
              <a:rPr lang="en-US" sz="2400" dirty="0" smtClean="0"/>
              <a:t>&gt;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8825" y="654358"/>
            <a:ext cx="1082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MXML: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8825" y="4674808"/>
            <a:ext cx="71715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rivate function </a:t>
            </a:r>
            <a:r>
              <a:rPr lang="en-US" sz="2400" dirty="0" err="1" smtClean="0"/>
              <a:t>doSomething</a:t>
            </a:r>
            <a:r>
              <a:rPr lang="en-US" sz="2400" dirty="0" smtClean="0"/>
              <a:t>():void{</a:t>
            </a:r>
          </a:p>
          <a:p>
            <a:r>
              <a:rPr lang="en-US" sz="2400" dirty="0"/>
              <a:t>	if(</a:t>
            </a:r>
            <a:r>
              <a:rPr lang="en-US" sz="2400" dirty="0" err="1"/>
              <a:t>myButton.getStyle</a:t>
            </a:r>
            <a:r>
              <a:rPr lang="en-US" sz="2400" dirty="0"/>
              <a:t>("color") =</a:t>
            </a:r>
            <a:r>
              <a:rPr lang="en-US" sz="2400" dirty="0" smtClean="0"/>
              <a:t>= 0x00000)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myButton.setStyle</a:t>
            </a:r>
            <a:r>
              <a:rPr lang="en-US" sz="2400" dirty="0"/>
              <a:t>("color", 0xff0000)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55050" y="4264455"/>
            <a:ext cx="1754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8EB4E3"/>
                </a:solidFill>
              </a:rPr>
              <a:t>actionScript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pic>
        <p:nvPicPr>
          <p:cNvPr id="11" name="Picture 10" descr="Screen Shot 2012-08-28 at 11.00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203" y="1976954"/>
            <a:ext cx="21463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2-08-28 at 11.04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483" y="1957474"/>
            <a:ext cx="2159000" cy="952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4680" y="1064711"/>
            <a:ext cx="55935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</a:t>
            </a:r>
            <a:r>
              <a:rPr lang="en-US" sz="2400" dirty="0" err="1"/>
              <a:t>s</a:t>
            </a:r>
            <a:r>
              <a:rPr lang="en-US" sz="2400" dirty="0" err="1" smtClean="0"/>
              <a:t>:Button</a:t>
            </a:r>
            <a:r>
              <a:rPr lang="en-US" sz="2400" dirty="0" smtClean="0"/>
              <a:t>   id=“</a:t>
            </a:r>
            <a:r>
              <a:rPr lang="en-US" sz="2400" dirty="0" err="1" smtClean="0"/>
              <a:t>myButton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	</a:t>
            </a:r>
            <a:r>
              <a:rPr lang="en-US" sz="2400" dirty="0"/>
              <a:t>x = </a:t>
            </a:r>
            <a:r>
              <a:rPr lang="en-US" sz="2400" dirty="0" smtClean="0"/>
              <a:t>“132”</a:t>
            </a:r>
            <a:endParaRPr lang="en-US" sz="2400" dirty="0"/>
          </a:p>
          <a:p>
            <a:r>
              <a:rPr lang="en-US" sz="2400" dirty="0"/>
              <a:t>	y = </a:t>
            </a:r>
            <a:r>
              <a:rPr lang="en-US" sz="2400" dirty="0" smtClean="0"/>
              <a:t>“91”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smtClean="0"/>
              <a:t>width = “162”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height = “66”</a:t>
            </a:r>
          </a:p>
          <a:p>
            <a:r>
              <a:rPr lang="en-US" sz="2400" dirty="0" smtClean="0"/>
              <a:t>	label</a:t>
            </a:r>
            <a:r>
              <a:rPr lang="en-US" sz="2400" dirty="0"/>
              <a:t>=“Click Me!</a:t>
            </a:r>
            <a:r>
              <a:rPr lang="en-US" sz="2400" dirty="0" smtClean="0"/>
              <a:t>”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click=“</a:t>
            </a:r>
            <a:r>
              <a:rPr lang="en-US" sz="2400" dirty="0" err="1" smtClean="0"/>
              <a:t>doSomething</a:t>
            </a:r>
            <a:r>
              <a:rPr lang="en-US" sz="2400" dirty="0" smtClean="0"/>
              <a:t>()“</a:t>
            </a:r>
          </a:p>
          <a:p>
            <a:r>
              <a:rPr lang="en-US" sz="2400" dirty="0"/>
              <a:t>/</a:t>
            </a:r>
            <a:r>
              <a:rPr lang="en-US" sz="2400" dirty="0" smtClean="0"/>
              <a:t>&gt;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8825" y="654358"/>
            <a:ext cx="1082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MXML: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050" y="4264455"/>
            <a:ext cx="1754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8EB4E3"/>
                </a:solidFill>
              </a:rPr>
              <a:t>actionScript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38825" y="4674808"/>
            <a:ext cx="71715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rivate function </a:t>
            </a:r>
            <a:r>
              <a:rPr lang="en-US" sz="2400" dirty="0" err="1" smtClean="0"/>
              <a:t>doSomething</a:t>
            </a:r>
            <a:r>
              <a:rPr lang="en-US" sz="2400" dirty="0" smtClean="0"/>
              <a:t>():void{</a:t>
            </a:r>
          </a:p>
          <a:p>
            <a:r>
              <a:rPr lang="en-US" sz="2400" dirty="0"/>
              <a:t>	if(</a:t>
            </a:r>
            <a:r>
              <a:rPr lang="en-US" sz="2400" dirty="0" err="1"/>
              <a:t>myButton.getStyle</a:t>
            </a:r>
            <a:r>
              <a:rPr lang="en-US" sz="2400" dirty="0"/>
              <a:t>("color") =</a:t>
            </a:r>
            <a:r>
              <a:rPr lang="en-US" sz="2400" dirty="0" smtClean="0"/>
              <a:t>= 0x00000)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myButton.setStyle</a:t>
            </a:r>
            <a:r>
              <a:rPr lang="en-US" sz="2400" dirty="0"/>
              <a:t>("color", 0xff0000)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30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“Hello World”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9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Come to class with your laptop with </a:t>
            </a:r>
            <a:r>
              <a:rPr lang="en-US" sz="2800" dirty="0" err="1" smtClean="0"/>
              <a:t>Netbeans</a:t>
            </a:r>
            <a:r>
              <a:rPr lang="en-US" sz="2800" dirty="0" smtClean="0"/>
              <a:t> 8.0 (or some other IDE) installed</a:t>
            </a:r>
            <a:endParaRPr lang="en-US" sz="2800" dirty="0" smtClean="0"/>
          </a:p>
          <a:p>
            <a:pPr lvl="1"/>
            <a:r>
              <a:rPr lang="en-US" sz="2400" dirty="0" err="1" smtClean="0"/>
              <a:t>Netbeans</a:t>
            </a:r>
            <a:r>
              <a:rPr lang="en-US" sz="2400" dirty="0" smtClean="0"/>
              <a:t> 8.0: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u="sng" dirty="0">
                <a:hlinkClick r:id="rId2"/>
              </a:rPr>
              <a:t>https://</a:t>
            </a:r>
            <a:r>
              <a:rPr lang="en-US" sz="2400" u="sng" dirty="0" smtClean="0">
                <a:hlinkClick r:id="rId2"/>
              </a:rPr>
              <a:t>netbeans.org/downloads/index.html</a:t>
            </a:r>
            <a:endParaRPr lang="en-US" sz="2400" u="sng" dirty="0" smtClean="0"/>
          </a:p>
          <a:p>
            <a:pPr lvl="1"/>
            <a:r>
              <a:rPr lang="en-US" sz="2800" dirty="0" smtClean="0"/>
              <a:t>Your </a:t>
            </a:r>
            <a:r>
              <a:rPr lang="en-US" sz="2800" dirty="0" smtClean="0"/>
              <a:t>“Hello World” program</a:t>
            </a:r>
          </a:p>
          <a:p>
            <a:pPr lvl="2"/>
            <a:r>
              <a:rPr lang="en-US" sz="2000" dirty="0" smtClean="0"/>
              <a:t>We will start from modifying the code you have.</a:t>
            </a:r>
          </a:p>
          <a:p>
            <a:endParaRPr lang="en-US" sz="2800" dirty="0" smtClean="0"/>
          </a:p>
          <a:p>
            <a:r>
              <a:rPr lang="en-US" sz="2800" dirty="0" smtClean="0"/>
              <a:t>Project 1 will be announced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035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ActionScript</a:t>
            </a:r>
            <a:r>
              <a:rPr lang="en-US" sz="2800" dirty="0"/>
              <a:t> references</a:t>
            </a:r>
            <a:br>
              <a:rPr lang="en-US" sz="2800" dirty="0"/>
            </a:br>
            <a:r>
              <a:rPr lang="en-US" sz="2800" u="sng" dirty="0">
                <a:solidFill>
                  <a:srgbClr val="8EB4E3"/>
                </a:solidFill>
              </a:rPr>
              <a:t>http://help.adobe.com/en_US/FlashPlatform/reference/actionscript/3/</a:t>
            </a:r>
            <a:r>
              <a:rPr lang="en-US" sz="2800" u="sng" dirty="0" smtClean="0">
                <a:solidFill>
                  <a:srgbClr val="8EB4E3"/>
                </a:solidFill>
              </a:rPr>
              <a:t>index.html</a:t>
            </a:r>
          </a:p>
          <a:p>
            <a:endParaRPr lang="en-US" sz="2800" dirty="0" smtClean="0"/>
          </a:p>
          <a:p>
            <a:r>
              <a:rPr lang="en-US" sz="2800" dirty="0" smtClean="0"/>
              <a:t>Tour </a:t>
            </a:r>
            <a:r>
              <a:rPr lang="en-US" sz="2800" dirty="0"/>
              <a:t>de Flex</a:t>
            </a:r>
            <a:br>
              <a:rPr lang="en-US" sz="2800" dirty="0"/>
            </a:br>
            <a:r>
              <a:rPr lang="en-US" sz="2800" u="sng" dirty="0">
                <a:solidFill>
                  <a:srgbClr val="8EB4E3"/>
                </a:solidFill>
              </a:rPr>
              <a:t>http://www.adobe.com/devnet/flex/</a:t>
            </a:r>
            <a:r>
              <a:rPr lang="en-US" sz="2800" u="sng" dirty="0" smtClean="0">
                <a:solidFill>
                  <a:srgbClr val="8EB4E3"/>
                </a:solidFill>
              </a:rPr>
              <a:t>tourdeflex.html</a:t>
            </a:r>
          </a:p>
          <a:p>
            <a:endParaRPr lang="en-US" sz="2800" u="sng" dirty="0">
              <a:solidFill>
                <a:srgbClr val="8EB4E3"/>
              </a:solidFill>
            </a:endParaRPr>
          </a:p>
          <a:p>
            <a:r>
              <a:rPr lang="en-US" sz="2800" dirty="0" smtClean="0"/>
              <a:t>Course Website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http://</a:t>
            </a:r>
            <a:r>
              <a:rPr lang="en-US" sz="2800" u="sng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www.krivers.net</a:t>
            </a:r>
            <a:r>
              <a:rPr lang="en-US" sz="2800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/pui-gui-13/</a:t>
            </a:r>
          </a:p>
        </p:txBody>
      </p:sp>
    </p:spTree>
    <p:extLst>
      <p:ext uri="{BB962C8B-B14F-4D97-AF65-F5344CB8AC3E}">
        <p14:creationId xmlns:p14="http://schemas.microsoft.com/office/powerpoint/2010/main" val="180658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Erik Harpstead</a:t>
            </a:r>
          </a:p>
          <a:p>
            <a:r>
              <a:rPr lang="en-US" sz="2800" dirty="0" smtClean="0">
                <a:hlinkClick r:id="rId2"/>
              </a:rPr>
              <a:t>eharpste@cs.cmu.edu</a:t>
            </a:r>
            <a:endParaRPr lang="en-US" sz="2800" dirty="0" smtClean="0"/>
          </a:p>
          <a:p>
            <a:r>
              <a:rPr lang="en-US" sz="2800" dirty="0" smtClean="0"/>
              <a:t>NSH </a:t>
            </a:r>
            <a:r>
              <a:rPr lang="en-US" sz="2800" dirty="0" smtClean="0"/>
              <a:t>2507 (until ~mid Sept) 4617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Office Hours</a:t>
            </a:r>
          </a:p>
          <a:p>
            <a:pPr lvl="1"/>
            <a:r>
              <a:rPr lang="en-US" sz="2400" dirty="0" smtClean="0"/>
              <a:t>Tuesday </a:t>
            </a:r>
            <a:r>
              <a:rPr lang="en-US" sz="2400" dirty="0" smtClean="0"/>
              <a:t>3-4pm</a:t>
            </a:r>
            <a:endParaRPr lang="en-US" sz="2400" dirty="0" smtClean="0"/>
          </a:p>
          <a:p>
            <a:pPr lvl="1"/>
            <a:r>
              <a:rPr lang="en-US" sz="2400" dirty="0" smtClean="0"/>
              <a:t>Thursday 11-12pm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49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Coordinator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Anind</a:t>
            </a:r>
            <a:r>
              <a:rPr lang="en-US" sz="2800" dirty="0" smtClean="0"/>
              <a:t> </a:t>
            </a:r>
            <a:r>
              <a:rPr lang="en-US" sz="2800" dirty="0" err="1" smtClean="0"/>
              <a:t>Dey</a:t>
            </a:r>
            <a:endParaRPr lang="en-US" sz="2800" dirty="0" smtClean="0"/>
          </a:p>
          <a:p>
            <a:r>
              <a:rPr lang="en-US" sz="2800" u="sng" dirty="0" smtClean="0"/>
              <a:t>anind@cs.cmu.edu</a:t>
            </a:r>
          </a:p>
          <a:p>
            <a:endParaRPr lang="en-US" sz="2800" dirty="0" smtClean="0"/>
          </a:p>
          <a:p>
            <a:r>
              <a:rPr lang="en-US" sz="2800" dirty="0" smtClean="0"/>
              <a:t>Office Hours</a:t>
            </a:r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y appointment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509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Basic lab info</a:t>
            </a:r>
          </a:p>
          <a:p>
            <a:r>
              <a:rPr lang="en-US" sz="2800" dirty="0" smtClean="0"/>
              <a:t>HTML5 overview</a:t>
            </a:r>
            <a:endParaRPr lang="en-US" sz="2800" dirty="0"/>
          </a:p>
          <a:p>
            <a:r>
              <a:rPr lang="en-US" sz="2800" dirty="0" smtClean="0"/>
              <a:t>“Hello </a:t>
            </a:r>
            <a:r>
              <a:rPr lang="en-US" sz="2800" dirty="0"/>
              <a:t>world” </a:t>
            </a:r>
            <a:r>
              <a:rPr lang="en-US" sz="2800" dirty="0" smtClean="0"/>
              <a:t>walkthrough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6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Introduce yourself!</a:t>
            </a:r>
          </a:p>
          <a:p>
            <a:pPr lvl="1"/>
            <a:r>
              <a:rPr lang="en-US" sz="2400" dirty="0" smtClean="0">
                <a:sym typeface="Wingdings"/>
              </a:rPr>
              <a:t>Name, year, major</a:t>
            </a:r>
            <a:endParaRPr lang="en-US" sz="2400" dirty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What do you hope to learn from the lab?</a:t>
            </a:r>
            <a:endParaRPr lang="en-US" sz="2400" dirty="0">
              <a:sym typeface="Wingdings"/>
            </a:endParaRP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3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platform: HTML5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HTML5 defines interactive content on the modern web</a:t>
            </a:r>
          </a:p>
          <a:p>
            <a:r>
              <a:rPr lang="en-US" sz="2800" dirty="0" smtClean="0"/>
              <a:t>Also </a:t>
            </a:r>
            <a:r>
              <a:rPr lang="en-US" sz="2800" dirty="0" smtClean="0"/>
              <a:t>used as the basis for </a:t>
            </a:r>
            <a:r>
              <a:rPr lang="en-US" sz="2800" dirty="0" smtClean="0"/>
              <a:t>other </a:t>
            </a:r>
            <a:r>
              <a:rPr lang="en-US" sz="2800" dirty="0" smtClean="0"/>
              <a:t>graphical user interface systems</a:t>
            </a:r>
          </a:p>
          <a:p>
            <a:pPr lvl="1"/>
            <a:r>
              <a:rPr lang="en-US" sz="2000" dirty="0" smtClean="0"/>
              <a:t>Windows 8.1 apps</a:t>
            </a:r>
          </a:p>
          <a:p>
            <a:pPr lvl="1"/>
            <a:r>
              <a:rPr lang="en-US" sz="2000" dirty="0" smtClean="0"/>
              <a:t>Ubuntu Web Apps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66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HTML5?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Ubiquitous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Open Source</a:t>
            </a:r>
            <a:endParaRPr lang="en-US" sz="2800" dirty="0" smtClean="0"/>
          </a:p>
          <a:p>
            <a:r>
              <a:rPr lang="en-US" sz="2800" dirty="0" smtClean="0"/>
              <a:t>Common platform</a:t>
            </a:r>
          </a:p>
          <a:p>
            <a:r>
              <a:rPr lang="en-US" sz="2800" dirty="0" smtClean="0"/>
              <a:t>Highly expressive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081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</a:t>
            </a:r>
            <a:r>
              <a:rPr lang="en-US" dirty="0" smtClean="0"/>
              <a:t>HTML5?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Designed by </a:t>
            </a:r>
            <a:r>
              <a:rPr lang="en-US" sz="2800" dirty="0" smtClean="0"/>
              <a:t>Evolution</a:t>
            </a:r>
          </a:p>
          <a:p>
            <a:r>
              <a:rPr lang="en-US" sz="2800" dirty="0" smtClean="0"/>
              <a:t>Relatively </a:t>
            </a:r>
            <a:r>
              <a:rPr lang="en-US" sz="2800" smtClean="0"/>
              <a:t>new standard</a:t>
            </a:r>
            <a:endParaRPr lang="en-US" sz="2800" dirty="0" smtClean="0"/>
          </a:p>
          <a:p>
            <a:r>
              <a:rPr lang="en-US" sz="2800" dirty="0" smtClean="0"/>
              <a:t>“Common” platform</a:t>
            </a:r>
            <a:endParaRPr lang="en-US" sz="2400" dirty="0" smtClean="0"/>
          </a:p>
          <a:p>
            <a:r>
              <a:rPr lang="en-US" sz="2800" dirty="0" smtClean="0"/>
              <a:t>JavaScript</a:t>
            </a:r>
          </a:p>
        </p:txBody>
      </p:sp>
    </p:spTree>
    <p:extLst>
      <p:ext uri="{BB962C8B-B14F-4D97-AF65-F5344CB8AC3E}">
        <p14:creationId xmlns:p14="http://schemas.microsoft.com/office/powerpoint/2010/main" val="425531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 </a:t>
            </a:r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HTML</a:t>
            </a:r>
            <a:endParaRPr lang="en-US" sz="2800" dirty="0" smtClean="0"/>
          </a:p>
          <a:p>
            <a:pPr lvl="1"/>
            <a:r>
              <a:rPr lang="en-US" sz="2400" dirty="0" smtClean="0"/>
              <a:t>Creating interface objects and </a:t>
            </a:r>
            <a:r>
              <a:rPr lang="en-US" sz="2400" dirty="0" smtClean="0"/>
              <a:t>layout</a:t>
            </a:r>
            <a:endParaRPr lang="en-US" dirty="0"/>
          </a:p>
          <a:p>
            <a:r>
              <a:rPr lang="en-US" sz="2800" dirty="0" smtClean="0"/>
              <a:t>JavaScript</a:t>
            </a:r>
            <a:endParaRPr lang="en-US" sz="2800" dirty="0" smtClean="0"/>
          </a:p>
          <a:p>
            <a:pPr lvl="1"/>
            <a:r>
              <a:rPr lang="en-US" sz="2400" dirty="0" smtClean="0"/>
              <a:t>Creating interactive behavior associated with objects on the </a:t>
            </a:r>
            <a:r>
              <a:rPr lang="en-US" sz="2400" dirty="0" smtClean="0"/>
              <a:t>interface</a:t>
            </a:r>
          </a:p>
          <a:p>
            <a:r>
              <a:rPr lang="en-US" sz="2800" dirty="0" smtClean="0"/>
              <a:t>CSS</a:t>
            </a:r>
          </a:p>
          <a:p>
            <a:pPr lvl="1"/>
            <a:r>
              <a:rPr lang="en-US" sz="2400" dirty="0" smtClean="0"/>
              <a:t>Defining visual style</a:t>
            </a:r>
          </a:p>
        </p:txBody>
      </p:sp>
    </p:spTree>
    <p:extLst>
      <p:ext uri="{BB962C8B-B14F-4D97-AF65-F5344CB8AC3E}">
        <p14:creationId xmlns:p14="http://schemas.microsoft.com/office/powerpoint/2010/main" val="1971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46560</TotalTime>
  <Words>248</Words>
  <Application>Microsoft Office PowerPoint</Application>
  <PresentationFormat>On-screen Show (4:3)</PresentationFormat>
  <Paragraphs>112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Black</vt:lpstr>
      <vt:lpstr>Lab 1: Introduction</vt:lpstr>
      <vt:lpstr>Lab Instructor</vt:lpstr>
      <vt:lpstr>Lab Coordinator</vt:lpstr>
      <vt:lpstr>Lab 1</vt:lpstr>
      <vt:lpstr>Introduction</vt:lpstr>
      <vt:lpstr>Our platform: HTML5</vt:lpstr>
      <vt:lpstr>Why HTML5?</vt:lpstr>
      <vt:lpstr>Why not HTML5?</vt:lpstr>
      <vt:lpstr>HTML5 framework</vt:lpstr>
      <vt:lpstr>PowerPoint Presentation</vt:lpstr>
      <vt:lpstr>PowerPoint Presentation</vt:lpstr>
      <vt:lpstr>PowerPoint Presentation</vt:lpstr>
      <vt:lpstr>Let’s write “Hello World”</vt:lpstr>
      <vt:lpstr>Next week</vt:lpstr>
      <vt:lpstr>Resources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1: Introduction</dc:title>
  <dc:creator>Kerry Chang</dc:creator>
  <cp:lastModifiedBy>Erik Harpstead</cp:lastModifiedBy>
  <cp:revision>139</cp:revision>
  <dcterms:created xsi:type="dcterms:W3CDTF">2012-08-02T22:06:06Z</dcterms:created>
  <dcterms:modified xsi:type="dcterms:W3CDTF">2014-08-22T19:33:29Z</dcterms:modified>
</cp:coreProperties>
</file>