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7"/>
  </p:notesMasterIdLst>
  <p:sldIdLst>
    <p:sldId id="256" r:id="rId2"/>
    <p:sldId id="322" r:id="rId3"/>
    <p:sldId id="258" r:id="rId4"/>
    <p:sldId id="257" r:id="rId5"/>
    <p:sldId id="326" r:id="rId6"/>
    <p:sldId id="327" r:id="rId7"/>
    <p:sldId id="359" r:id="rId8"/>
    <p:sldId id="328" r:id="rId9"/>
    <p:sldId id="335" r:id="rId10"/>
    <p:sldId id="334" r:id="rId11"/>
    <p:sldId id="338" r:id="rId12"/>
    <p:sldId id="330" r:id="rId13"/>
    <p:sldId id="337" r:id="rId14"/>
    <p:sldId id="339" r:id="rId15"/>
    <p:sldId id="360" r:id="rId16"/>
    <p:sldId id="341" r:id="rId17"/>
    <p:sldId id="340" r:id="rId18"/>
    <p:sldId id="342" r:id="rId19"/>
    <p:sldId id="344" r:id="rId20"/>
    <p:sldId id="345" r:id="rId21"/>
    <p:sldId id="358" r:id="rId22"/>
    <p:sldId id="343" r:id="rId23"/>
    <p:sldId id="347" r:id="rId24"/>
    <p:sldId id="348" r:id="rId25"/>
    <p:sldId id="350" r:id="rId26"/>
    <p:sldId id="315" r:id="rId27"/>
    <p:sldId id="352" r:id="rId28"/>
    <p:sldId id="353" r:id="rId29"/>
    <p:sldId id="357" r:id="rId30"/>
    <p:sldId id="363" r:id="rId31"/>
    <p:sldId id="362" r:id="rId32"/>
    <p:sldId id="354" r:id="rId33"/>
    <p:sldId id="355" r:id="rId34"/>
    <p:sldId id="356" r:id="rId35"/>
    <p:sldId id="320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71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9051" autoAdjust="0"/>
  </p:normalViewPr>
  <p:slideViewPr>
    <p:cSldViewPr snapToGrid="0" snapToObjects="1">
      <p:cViewPr varScale="1">
        <p:scale>
          <a:sx n="66" d="100"/>
          <a:sy n="66" d="100"/>
        </p:scale>
        <p:origin x="-20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9A09C-0E93-D847-96F0-FB82B8E4C6C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7928-1913-9948-A641-4BB55543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11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7928-1913-9948-A641-4BB55543F09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53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7928-1913-9948-A641-4BB55543F09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16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7928-1913-9948-A641-4BB55543F09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16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7928-1913-9948-A641-4BB55543F09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16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75B59-4DBD-A544-B1EE-22B850B46FA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3: </a:t>
            </a:r>
            <a:r>
              <a:rPr lang="en-US" dirty="0" smtClean="0"/>
              <a:t>Language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User Interface Lab: GUI Lab</a:t>
            </a:r>
          </a:p>
          <a:p>
            <a:r>
              <a:rPr lang="en-US" sz="2400" dirty="0" smtClean="0"/>
              <a:t>Sep. </a:t>
            </a:r>
            <a:r>
              <a:rPr lang="en-US" sz="2400" dirty="0"/>
              <a:t>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</a:t>
            </a:r>
            <a:r>
              <a:rPr lang="en-US" sz="2400" dirty="0" smtClean="0"/>
              <a:t>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30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</a:t>
            </a:r>
            <a:r>
              <a:rPr lang="en-US" dirty="0" smtClean="0"/>
              <a:t>ML </a:t>
            </a:r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95603" y="2887623"/>
            <a:ext cx="39677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&lt;div&gt;      &lt;/</a:t>
            </a:r>
            <a:r>
              <a:rPr lang="en-US" sz="4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div</a:t>
            </a:r>
            <a:r>
              <a:rPr lang="en-US" sz="4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&gt;</a:t>
            </a:r>
            <a:endParaRPr lang="en-US" sz="4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273778" y="3718621"/>
            <a:ext cx="0" cy="602946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740400" y="3718621"/>
            <a:ext cx="0" cy="602946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93319" y="4335679"/>
            <a:ext cx="1960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Opening tag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52978" y="4363901"/>
            <a:ext cx="1774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Closing tag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55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</a:t>
            </a:r>
            <a:r>
              <a:rPr lang="en-US" dirty="0" smtClean="0"/>
              <a:t>ML </a:t>
            </a:r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95603" y="2887623"/>
            <a:ext cx="39677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&lt;div&gt;      &lt;/</a:t>
            </a:r>
            <a:r>
              <a:rPr lang="en-US" sz="4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div</a:t>
            </a:r>
            <a:r>
              <a:rPr lang="en-US" sz="4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&gt;</a:t>
            </a:r>
            <a:endParaRPr lang="en-US" sz="4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273778" y="3718621"/>
            <a:ext cx="0" cy="602946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740400" y="3718621"/>
            <a:ext cx="0" cy="602946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93319" y="4335679"/>
            <a:ext cx="1960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Opening tag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52978" y="4363901"/>
            <a:ext cx="1774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Closing tag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 rot="5400000">
            <a:off x="4062579" y="2097229"/>
            <a:ext cx="791195" cy="789601"/>
          </a:xfrm>
          <a:prstGeom prst="leftBrace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63563" y="1417638"/>
            <a:ext cx="1887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inner HTML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61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</a:t>
            </a:r>
            <a:r>
              <a:rPr lang="en-US" dirty="0" smtClean="0"/>
              <a:t> </a:t>
            </a:r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1769278"/>
            <a:ext cx="6210098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&lt;div     </a:t>
            </a:r>
            <a:r>
              <a:rPr lang="en-US" sz="4400" dirty="0" smtClean="0">
                <a:solidFill>
                  <a:schemeClr val="accent3"/>
                </a:solidFill>
              </a:rPr>
              <a:t>class=</a:t>
            </a:r>
            <a:r>
              <a:rPr lang="en-US" sz="4400" dirty="0" smtClean="0">
                <a:solidFill>
                  <a:schemeClr val="accent6"/>
                </a:solidFill>
              </a:rPr>
              <a:t>“container”</a:t>
            </a:r>
            <a:r>
              <a:rPr lang="en-US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&gt;</a:t>
            </a:r>
          </a:p>
          <a:p>
            <a:endParaRPr lang="en-US" sz="4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en-US" sz="44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&lt;/div&gt;</a:t>
            </a:r>
            <a:endParaRPr lang="en-US" sz="4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169673" y="2561830"/>
            <a:ext cx="0" cy="433614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6089" y="3009611"/>
            <a:ext cx="1707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Opening tag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7541" y="5098114"/>
            <a:ext cx="1544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Closing tag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169673" y="4590661"/>
            <a:ext cx="0" cy="433614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3052461" y="2525140"/>
            <a:ext cx="1" cy="484471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01314" y="3009611"/>
            <a:ext cx="2093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Attribute name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0283" y="1047178"/>
            <a:ext cx="1977128" cy="4560849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582876" y="2585053"/>
            <a:ext cx="0" cy="1251456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75433" y="3868676"/>
            <a:ext cx="2057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Attribute value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54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</a:t>
            </a:r>
            <a:r>
              <a:rPr lang="en-US" dirty="0" smtClean="0"/>
              <a:t> </a:t>
            </a:r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1769278"/>
            <a:ext cx="8778622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&lt;div     </a:t>
            </a:r>
            <a:r>
              <a:rPr lang="en-US" sz="4400" dirty="0" smtClean="0">
                <a:solidFill>
                  <a:schemeClr val="accent3"/>
                </a:solidFill>
              </a:rPr>
              <a:t>class=</a:t>
            </a:r>
            <a:r>
              <a:rPr lang="en-US" sz="4400" dirty="0" smtClean="0">
                <a:solidFill>
                  <a:schemeClr val="accent6"/>
                </a:solidFill>
              </a:rPr>
              <a:t>“container” </a:t>
            </a:r>
            <a:r>
              <a:rPr lang="en-US" sz="4400" dirty="0">
                <a:solidFill>
                  <a:schemeClr val="accent3"/>
                </a:solidFill>
              </a:rPr>
              <a:t>i</a:t>
            </a:r>
            <a:r>
              <a:rPr lang="en-US" sz="4400" dirty="0">
                <a:solidFill>
                  <a:schemeClr val="accent3"/>
                </a:solidFill>
              </a:rPr>
              <a:t>d</a:t>
            </a:r>
            <a:r>
              <a:rPr lang="en-US" sz="4400" dirty="0">
                <a:solidFill>
                  <a:schemeClr val="accent3"/>
                </a:solidFill>
              </a:rPr>
              <a:t>=</a:t>
            </a:r>
            <a:r>
              <a:rPr lang="en-US" sz="4400" dirty="0">
                <a:solidFill>
                  <a:schemeClr val="accent6"/>
                </a:solidFill>
              </a:rPr>
              <a:t>“</a:t>
            </a:r>
            <a:r>
              <a:rPr lang="en-US" sz="4400" dirty="0" smtClean="0">
                <a:solidFill>
                  <a:schemeClr val="accent6"/>
                </a:solidFill>
              </a:rPr>
              <a:t>target”</a:t>
            </a:r>
            <a:r>
              <a:rPr lang="en-US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&gt;</a:t>
            </a:r>
          </a:p>
          <a:p>
            <a:endParaRPr lang="en-US" sz="4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en-US" sz="44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&lt;/div&gt;</a:t>
            </a:r>
            <a:endParaRPr lang="en-US" sz="4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169673" y="2561830"/>
            <a:ext cx="0" cy="433614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6089" y="3009611"/>
            <a:ext cx="1707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Opening tag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7541" y="5098114"/>
            <a:ext cx="1544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Closing tag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169673" y="4590661"/>
            <a:ext cx="0" cy="433614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3899954" y="2598349"/>
            <a:ext cx="1" cy="535328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06369" y="3147844"/>
            <a:ext cx="1310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Attribute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3024" y="1137424"/>
            <a:ext cx="1878290" cy="4560849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7241603" y="2598349"/>
            <a:ext cx="1" cy="535328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48018" y="3147844"/>
            <a:ext cx="1310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Attribute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39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</a:t>
            </a:r>
            <a:r>
              <a:rPr lang="en-US" dirty="0" smtClean="0"/>
              <a:t> </a:t>
            </a:r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1769278"/>
            <a:ext cx="8778622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&lt;div     </a:t>
            </a:r>
            <a:r>
              <a:rPr lang="en-US" sz="4400" dirty="0" smtClean="0">
                <a:solidFill>
                  <a:schemeClr val="accent3"/>
                </a:solidFill>
              </a:rPr>
              <a:t>class=</a:t>
            </a:r>
            <a:r>
              <a:rPr lang="en-US" sz="4400" dirty="0" smtClean="0">
                <a:solidFill>
                  <a:schemeClr val="accent6"/>
                </a:solidFill>
              </a:rPr>
              <a:t>“container” </a:t>
            </a:r>
            <a:r>
              <a:rPr lang="en-US" sz="4400" dirty="0">
                <a:solidFill>
                  <a:schemeClr val="accent3"/>
                </a:solidFill>
              </a:rPr>
              <a:t>i</a:t>
            </a:r>
            <a:r>
              <a:rPr lang="en-US" sz="4400" dirty="0">
                <a:solidFill>
                  <a:schemeClr val="accent3"/>
                </a:solidFill>
              </a:rPr>
              <a:t>d</a:t>
            </a:r>
            <a:r>
              <a:rPr lang="en-US" sz="4400" dirty="0">
                <a:solidFill>
                  <a:schemeClr val="accent3"/>
                </a:solidFill>
              </a:rPr>
              <a:t>=</a:t>
            </a:r>
            <a:r>
              <a:rPr lang="en-US" sz="4400" dirty="0">
                <a:solidFill>
                  <a:schemeClr val="accent6"/>
                </a:solidFill>
              </a:rPr>
              <a:t>“</a:t>
            </a:r>
            <a:r>
              <a:rPr lang="en-US" sz="4400" dirty="0" smtClean="0">
                <a:solidFill>
                  <a:schemeClr val="accent6"/>
                </a:solidFill>
              </a:rPr>
              <a:t>target”</a:t>
            </a:r>
            <a:r>
              <a:rPr lang="en-US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&gt;</a:t>
            </a:r>
          </a:p>
          <a:p>
            <a:r>
              <a:rPr lang="en-US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	&lt;div </a:t>
            </a:r>
            <a:r>
              <a:rPr lang="en-US" sz="4400" dirty="0" smtClean="0">
                <a:solidFill>
                  <a:schemeClr val="accent3"/>
                </a:solidFill>
              </a:rPr>
              <a:t>class=</a:t>
            </a:r>
            <a:r>
              <a:rPr lang="en-US" sz="4400" dirty="0" smtClean="0">
                <a:solidFill>
                  <a:schemeClr val="accent6"/>
                </a:solidFill>
              </a:rPr>
              <a:t>“</a:t>
            </a:r>
            <a:r>
              <a:rPr lang="en-US" sz="4400" dirty="0">
                <a:solidFill>
                  <a:schemeClr val="accent6"/>
                </a:solidFill>
              </a:rPr>
              <a:t>row”</a:t>
            </a:r>
            <a:r>
              <a:rPr lang="en-US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&gt;</a:t>
            </a:r>
            <a:endParaRPr lang="en-US" sz="4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	&lt;/div&gt;</a:t>
            </a:r>
          </a:p>
          <a:p>
            <a:r>
              <a:rPr lang="en-US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&lt;/div&gt;</a:t>
            </a:r>
            <a:endParaRPr lang="en-US" sz="4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69673" y="1282390"/>
            <a:ext cx="0" cy="486888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6089" y="770056"/>
            <a:ext cx="1707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Opening tag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7541" y="5098114"/>
            <a:ext cx="1544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Closing tag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169673" y="4590661"/>
            <a:ext cx="0" cy="433614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3" idx="2"/>
          </p:cNvCxnSpPr>
          <p:nvPr/>
        </p:nvCxnSpPr>
        <p:spPr>
          <a:xfrm flipH="1">
            <a:off x="3802884" y="1526018"/>
            <a:ext cx="1" cy="347387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47641" y="1064353"/>
            <a:ext cx="1310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Attribute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0" name="Straight Arrow Connector 19"/>
          <p:cNvCxnSpPr>
            <a:stCxn id="22" idx="2"/>
          </p:cNvCxnSpPr>
          <p:nvPr/>
        </p:nvCxnSpPr>
        <p:spPr>
          <a:xfrm flipH="1">
            <a:off x="7244894" y="1538439"/>
            <a:ext cx="1" cy="347387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589651" y="1076774"/>
            <a:ext cx="1310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Attribute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40407" y="2819973"/>
            <a:ext cx="1986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Child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Element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5378872" y="3107249"/>
            <a:ext cx="982416" cy="1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97542" y="770056"/>
            <a:ext cx="8657248" cy="175012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88802" y="3889232"/>
            <a:ext cx="8657248" cy="183647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9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Cascading Style Sheets (CSS)</a:t>
            </a:r>
          </a:p>
          <a:p>
            <a:r>
              <a:rPr lang="en-US" dirty="0" smtClean="0"/>
              <a:t>Introduced to make styling HTML easier</a:t>
            </a:r>
          </a:p>
          <a:p>
            <a:r>
              <a:rPr lang="en-US" dirty="0" smtClean="0"/>
              <a:t>Uses a series of selectors that declare different styling properties for HTML elements</a:t>
            </a:r>
          </a:p>
          <a:p>
            <a:r>
              <a:rPr lang="en-US" dirty="0" smtClean="0"/>
              <a:t>Styles will cascade on each other to produce the most complete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02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</a:t>
            </a:r>
            <a:r>
              <a:rPr lang="en-US" dirty="0" smtClean="0"/>
              <a:t> </a:t>
            </a:r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19512" y="2887623"/>
            <a:ext cx="61199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3"/>
                </a:solidFill>
              </a:rPr>
              <a:t>.target </a:t>
            </a:r>
            <a:r>
              <a:rPr lang="en-US" sz="4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{ color: </a:t>
            </a:r>
            <a:r>
              <a:rPr lang="en-US" sz="4800" dirty="0" smtClean="0">
                <a:solidFill>
                  <a:schemeClr val="accent6"/>
                </a:solidFill>
              </a:rPr>
              <a:t>#ff0000 </a:t>
            </a:r>
            <a:r>
              <a:rPr lang="en-US" sz="4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}</a:t>
            </a:r>
            <a:endParaRPr lang="en-US" sz="4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342248" y="3718621"/>
            <a:ext cx="0" cy="602946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320528" y="3690399"/>
            <a:ext cx="0" cy="602946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56966" y="4335679"/>
            <a:ext cx="1370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Selector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93888" y="4335679"/>
            <a:ext cx="1453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Property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327698" y="3676287"/>
            <a:ext cx="0" cy="602946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33397" y="4321567"/>
            <a:ext cx="988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Value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Left Brace 10"/>
          <p:cNvSpPr/>
          <p:nvPr/>
        </p:nvSpPr>
        <p:spPr>
          <a:xfrm rot="5400000">
            <a:off x="5036643" y="653677"/>
            <a:ext cx="791195" cy="3676706"/>
          </a:xfrm>
          <a:prstGeom prst="leftBrace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04486" y="1417638"/>
            <a:ext cx="1855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Declaration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2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Selectors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 Selector</a:t>
            </a:r>
          </a:p>
          <a:p>
            <a:r>
              <a:rPr lang="en-US" dirty="0" smtClean="0"/>
              <a:t>Class Selector</a:t>
            </a:r>
          </a:p>
          <a:p>
            <a:r>
              <a:rPr lang="en-US" dirty="0" smtClean="0"/>
              <a:t>Id Selector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Selector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3"/>
                </a:solidFill>
              </a:rPr>
              <a:t>p</a:t>
            </a:r>
            <a:r>
              <a:rPr lang="en-US" sz="3600" dirty="0" smtClean="0"/>
              <a:t>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600" dirty="0" smtClean="0"/>
              <a:t>	</a:t>
            </a:r>
            <a:r>
              <a:rPr lang="en-US" sz="3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color: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6"/>
                </a:solidFill>
              </a:rPr>
              <a:t>red</a:t>
            </a:r>
            <a:r>
              <a:rPr lang="en-US" sz="3600" dirty="0" smtClean="0"/>
              <a:t>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600" dirty="0"/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2429" y="1600200"/>
            <a:ext cx="4304371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&lt;div&gt;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9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9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&lt;p&gt;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900" dirty="0"/>
              <a:t>	</a:t>
            </a:r>
            <a:r>
              <a:rPr lang="en-US" sz="3900" dirty="0" smtClean="0"/>
              <a:t>	Text that is red.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9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9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&lt;/p&gt;</a:t>
            </a:r>
            <a:endParaRPr lang="en-US" sz="39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39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&lt;/div&gt;</a:t>
            </a:r>
          </a:p>
          <a:p>
            <a:pPr marL="0" indent="0">
              <a:buNone/>
            </a:pPr>
            <a:r>
              <a:rPr lang="en-US" sz="39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&lt;div&gt;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900" dirty="0"/>
              <a:t>	</a:t>
            </a:r>
            <a:r>
              <a:rPr lang="en-US" sz="3900" dirty="0" smtClean="0"/>
              <a:t>Text that is not red.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9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&lt;/div&gt;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0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.Class Selector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3"/>
                </a:solidFill>
              </a:rPr>
              <a:t>.</a:t>
            </a:r>
            <a:r>
              <a:rPr lang="en-US" sz="3600" dirty="0" err="1" smtClean="0">
                <a:solidFill>
                  <a:schemeClr val="accent3"/>
                </a:solidFill>
              </a:rPr>
              <a:t>redText</a:t>
            </a:r>
            <a:r>
              <a:rPr lang="en-US" sz="3600" dirty="0" smtClean="0"/>
              <a:t>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600" dirty="0" smtClean="0"/>
              <a:t>	</a:t>
            </a:r>
            <a:r>
              <a:rPr lang="en-US" sz="3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color: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6"/>
                </a:solidFill>
              </a:rPr>
              <a:t>red</a:t>
            </a:r>
            <a:r>
              <a:rPr lang="en-US" sz="3600" dirty="0" smtClean="0"/>
              <a:t>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600" dirty="0" smtClean="0"/>
              <a:t>}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sz="3600" dirty="0"/>
          </a:p>
          <a:p>
            <a:pPr marL="0" indent="0">
              <a:buNone/>
              <a:tabLst>
                <a:tab pos="457200" algn="l"/>
              </a:tabLst>
            </a:pPr>
            <a:r>
              <a:rPr lang="en-US" sz="3600" dirty="0">
                <a:solidFill>
                  <a:schemeClr val="accent3"/>
                </a:solidFill>
              </a:rPr>
              <a:t>.</a:t>
            </a:r>
            <a:r>
              <a:rPr lang="en-US" sz="3600" dirty="0" err="1">
                <a:solidFill>
                  <a:schemeClr val="accent3"/>
                </a:solidFill>
              </a:rPr>
              <a:t>blackText</a:t>
            </a:r>
            <a:r>
              <a:rPr lang="en-US" sz="3600" dirty="0">
                <a:solidFill>
                  <a:schemeClr val="accent3"/>
                </a:solidFill>
              </a:rPr>
              <a:t> </a:t>
            </a:r>
            <a:r>
              <a:rPr lang="en-US" sz="3600" dirty="0" smtClean="0"/>
              <a:t>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600" dirty="0" smtClean="0"/>
              <a:t>	</a:t>
            </a:r>
            <a:r>
              <a:rPr lang="en-US" sz="3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color:</a:t>
            </a:r>
            <a:r>
              <a:rPr lang="en-US" sz="3600" dirty="0" smtClean="0"/>
              <a:t> </a:t>
            </a:r>
            <a:r>
              <a:rPr lang="en-US" sz="3600" dirty="0">
                <a:solidFill>
                  <a:schemeClr val="accent6"/>
                </a:solidFill>
              </a:rPr>
              <a:t>black</a:t>
            </a:r>
            <a:r>
              <a:rPr lang="en-US" sz="3600" dirty="0" smtClean="0"/>
              <a:t>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600" dirty="0"/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55795" y="1600200"/>
            <a:ext cx="5531005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9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&lt;div </a:t>
            </a:r>
            <a:r>
              <a:rPr lang="en-US" sz="3900" dirty="0" smtClean="0">
                <a:solidFill>
                  <a:schemeClr val="accent3"/>
                </a:solidFill>
              </a:rPr>
              <a:t>class=</a:t>
            </a:r>
            <a:r>
              <a:rPr lang="en-US" sz="3900" dirty="0" smtClean="0">
                <a:solidFill>
                  <a:schemeClr val="accent6"/>
                </a:solidFill>
              </a:rPr>
              <a:t>“</a:t>
            </a:r>
            <a:r>
              <a:rPr lang="en-US" sz="3900" dirty="0" err="1" smtClean="0">
                <a:solidFill>
                  <a:schemeClr val="accent6"/>
                </a:solidFill>
              </a:rPr>
              <a:t>redText</a:t>
            </a:r>
            <a:r>
              <a:rPr lang="en-US" sz="3900" dirty="0" smtClean="0">
                <a:solidFill>
                  <a:schemeClr val="accent6"/>
                </a:solidFill>
              </a:rPr>
              <a:t>”</a:t>
            </a:r>
            <a:r>
              <a:rPr lang="en-US" sz="39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&gt;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9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900" dirty="0" smtClean="0"/>
              <a:t>Text that is red.</a:t>
            </a:r>
          </a:p>
          <a:p>
            <a:pPr marL="0" indent="0">
              <a:buNone/>
            </a:pPr>
            <a:r>
              <a:rPr lang="en-US" sz="39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&lt;/div&gt;</a:t>
            </a:r>
          </a:p>
          <a:p>
            <a:pPr marL="0" indent="0">
              <a:buNone/>
            </a:pPr>
            <a:r>
              <a:rPr lang="en-US" sz="39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&lt;div </a:t>
            </a:r>
            <a:r>
              <a:rPr lang="en-US" sz="3900" dirty="0" smtClean="0">
                <a:solidFill>
                  <a:schemeClr val="accent3"/>
                </a:solidFill>
              </a:rPr>
              <a:t>class=</a:t>
            </a:r>
            <a:r>
              <a:rPr lang="en-US" sz="3900" dirty="0" smtClean="0">
                <a:solidFill>
                  <a:schemeClr val="accent6"/>
                </a:solidFill>
              </a:rPr>
              <a:t>“</a:t>
            </a:r>
            <a:r>
              <a:rPr lang="en-US" sz="3900" dirty="0" err="1" smtClean="0">
                <a:solidFill>
                  <a:schemeClr val="accent6"/>
                </a:solidFill>
              </a:rPr>
              <a:t>blackText</a:t>
            </a:r>
            <a:r>
              <a:rPr lang="en-US" sz="3900" dirty="0" smtClean="0">
                <a:solidFill>
                  <a:schemeClr val="accent6"/>
                </a:solidFill>
              </a:rPr>
              <a:t>”</a:t>
            </a:r>
            <a:r>
              <a:rPr lang="en-US" sz="39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&gt;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900" dirty="0"/>
              <a:t>	</a:t>
            </a:r>
            <a:r>
              <a:rPr lang="en-US" sz="3900" dirty="0" smtClean="0"/>
              <a:t>Text that is black.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9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&lt;/div&gt;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9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&lt;div </a:t>
            </a:r>
            <a:r>
              <a:rPr lang="en-US" sz="3900" dirty="0" smtClean="0">
                <a:solidFill>
                  <a:schemeClr val="accent3"/>
                </a:solidFill>
              </a:rPr>
              <a:t>class=</a:t>
            </a:r>
            <a:r>
              <a:rPr lang="en-US" sz="3900" dirty="0" smtClean="0">
                <a:solidFill>
                  <a:schemeClr val="accent6"/>
                </a:solidFill>
              </a:rPr>
              <a:t>“</a:t>
            </a:r>
            <a:r>
              <a:rPr lang="en-US" sz="3900" dirty="0" err="1" smtClean="0">
                <a:solidFill>
                  <a:schemeClr val="accent6"/>
                </a:solidFill>
              </a:rPr>
              <a:t>redText</a:t>
            </a:r>
            <a:r>
              <a:rPr lang="en-US" sz="3900" dirty="0" smtClean="0">
                <a:solidFill>
                  <a:schemeClr val="accent6"/>
                </a:solidFill>
              </a:rPr>
              <a:t>”</a:t>
            </a:r>
            <a:r>
              <a:rPr lang="en-US" sz="39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&gt;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900" dirty="0"/>
              <a:t>	</a:t>
            </a:r>
            <a:r>
              <a:rPr lang="en-US" sz="3900" dirty="0" smtClean="0"/>
              <a:t>Text that is red.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9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&lt;/div&gt;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29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now!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9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#id Selector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3"/>
                </a:solidFill>
              </a:rPr>
              <a:t>#</a:t>
            </a:r>
            <a:r>
              <a:rPr lang="en-US" sz="3600" dirty="0" err="1" smtClean="0">
                <a:solidFill>
                  <a:schemeClr val="accent3"/>
                </a:solidFill>
              </a:rPr>
              <a:t>theRedOne</a:t>
            </a:r>
            <a:r>
              <a:rPr lang="en-US" sz="3600" dirty="0" smtClean="0"/>
              <a:t>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600" dirty="0" smtClean="0"/>
              <a:t>	</a:t>
            </a:r>
            <a:r>
              <a:rPr lang="en-US" sz="3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color: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6"/>
                </a:solidFill>
              </a:rPr>
              <a:t>red</a:t>
            </a:r>
            <a:r>
              <a:rPr lang="en-US" sz="3600" dirty="0" smtClean="0"/>
              <a:t>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600" dirty="0" smtClean="0"/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55795" y="1600200"/>
            <a:ext cx="5531005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9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&lt;div&gt;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9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900" dirty="0" smtClean="0"/>
              <a:t>Text that is black.</a:t>
            </a:r>
          </a:p>
          <a:p>
            <a:pPr marL="0" indent="0">
              <a:buNone/>
            </a:pPr>
            <a:r>
              <a:rPr lang="en-US" sz="39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&lt;/div&gt;</a:t>
            </a:r>
          </a:p>
          <a:p>
            <a:pPr marL="0" indent="0">
              <a:buNone/>
            </a:pPr>
            <a:r>
              <a:rPr lang="en-US" sz="39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&lt;div </a:t>
            </a:r>
            <a:r>
              <a:rPr lang="en-US" sz="3900" dirty="0" smtClean="0">
                <a:solidFill>
                  <a:schemeClr val="accent3"/>
                </a:solidFill>
              </a:rPr>
              <a:t>id=</a:t>
            </a:r>
            <a:r>
              <a:rPr lang="en-US" sz="3900" dirty="0" smtClean="0">
                <a:solidFill>
                  <a:schemeClr val="accent6"/>
                </a:solidFill>
              </a:rPr>
              <a:t>“</a:t>
            </a:r>
            <a:r>
              <a:rPr lang="en-US" sz="3900" dirty="0" err="1" smtClean="0">
                <a:solidFill>
                  <a:schemeClr val="accent6"/>
                </a:solidFill>
              </a:rPr>
              <a:t>theRedOne</a:t>
            </a:r>
            <a:r>
              <a:rPr lang="en-US" sz="3900" dirty="0" smtClean="0">
                <a:solidFill>
                  <a:schemeClr val="accent6"/>
                </a:solidFill>
              </a:rPr>
              <a:t>”</a:t>
            </a:r>
            <a:r>
              <a:rPr lang="en-US" sz="39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&gt;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900" dirty="0"/>
              <a:t>	</a:t>
            </a:r>
            <a:r>
              <a:rPr lang="en-US" sz="3900" dirty="0" smtClean="0"/>
              <a:t>Text that is red.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9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&lt;/div&gt;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9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&lt;div&gt;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900" dirty="0"/>
              <a:t>	</a:t>
            </a:r>
            <a:r>
              <a:rPr lang="en-US" sz="3900" dirty="0" smtClean="0"/>
              <a:t>Text that is black.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9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&lt;/div&gt;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1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Combined 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chemeClr val="accent3"/>
                </a:solidFill>
              </a:rPr>
              <a:t>.</a:t>
            </a:r>
            <a:r>
              <a:rPr lang="en-US" sz="3000" dirty="0" err="1" smtClean="0">
                <a:solidFill>
                  <a:schemeClr val="accent3"/>
                </a:solidFill>
              </a:rPr>
              <a:t>redText</a:t>
            </a:r>
            <a:r>
              <a:rPr lang="en-US" sz="3000" dirty="0" smtClean="0">
                <a:solidFill>
                  <a:schemeClr val="accent3"/>
                </a:solidFill>
              </a:rPr>
              <a:t>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color:</a:t>
            </a:r>
            <a:r>
              <a:rPr lang="en-US" sz="3000" dirty="0" smtClean="0">
                <a:solidFill>
                  <a:schemeClr val="accent3"/>
                </a:solidFill>
              </a:rPr>
              <a:t> </a:t>
            </a:r>
            <a:r>
              <a:rPr lang="en-US" sz="3000" dirty="0" smtClean="0">
                <a:solidFill>
                  <a:schemeClr val="accent6"/>
                </a:solidFill>
              </a:rPr>
              <a:t>red</a:t>
            </a:r>
            <a:r>
              <a:rPr lang="en-US" sz="3000" dirty="0" smtClean="0">
                <a:solidFill>
                  <a:schemeClr val="accent3"/>
                </a:solidFill>
              </a:rPr>
              <a:t>;</a:t>
            </a:r>
            <a:endParaRPr lang="en-US" sz="30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chemeClr val="accent3"/>
                </a:solidFill>
              </a:rPr>
              <a:t>}</a:t>
            </a:r>
          </a:p>
          <a:p>
            <a:pPr marL="0" indent="0">
              <a:buNone/>
            </a:pPr>
            <a:endParaRPr lang="en-US" sz="30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3000" dirty="0" err="1" smtClean="0">
                <a:solidFill>
                  <a:schemeClr val="accent3"/>
                </a:solidFill>
              </a:rPr>
              <a:t>p.redText</a:t>
            </a:r>
            <a:r>
              <a:rPr lang="en-US" sz="3000" dirty="0" smtClean="0"/>
              <a:t>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	font-size: </a:t>
            </a:r>
            <a:r>
              <a:rPr lang="en-US" sz="3000" dirty="0" smtClean="0">
                <a:solidFill>
                  <a:schemeClr val="accent6"/>
                </a:solidFill>
              </a:rPr>
              <a:t>50%</a:t>
            </a:r>
            <a:r>
              <a:rPr lang="en-US" sz="3000" dirty="0" smtClean="0"/>
              <a:t>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000" dirty="0" smtClean="0"/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2995" y="1600200"/>
            <a:ext cx="5531005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&lt;div </a:t>
            </a:r>
            <a:r>
              <a:rPr lang="en-US" sz="3000" dirty="0" smtClean="0">
                <a:solidFill>
                  <a:schemeClr val="accent3"/>
                </a:solidFill>
              </a:rPr>
              <a:t>class=</a:t>
            </a:r>
            <a:r>
              <a:rPr lang="en-US" sz="3000" dirty="0" smtClean="0">
                <a:solidFill>
                  <a:schemeClr val="accent6"/>
                </a:solidFill>
              </a:rPr>
              <a:t>“</a:t>
            </a:r>
            <a:r>
              <a:rPr lang="en-US" sz="3000" dirty="0" err="1" smtClean="0">
                <a:solidFill>
                  <a:schemeClr val="accent6"/>
                </a:solidFill>
              </a:rPr>
              <a:t>redText</a:t>
            </a:r>
            <a:r>
              <a:rPr lang="en-US" sz="3000" dirty="0" smtClean="0">
                <a:solidFill>
                  <a:schemeClr val="accent6"/>
                </a:solidFill>
              </a:rPr>
              <a:t>”</a:t>
            </a:r>
            <a:r>
              <a:rPr lang="en-US" sz="3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&gt;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000" dirty="0" smtClean="0"/>
              <a:t>	100% Red Text.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&lt;/div&gt;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&lt;p </a:t>
            </a:r>
            <a:r>
              <a:rPr lang="en-US" sz="3000" dirty="0" smtClean="0">
                <a:solidFill>
                  <a:schemeClr val="accent3"/>
                </a:solidFill>
              </a:rPr>
              <a:t>class=</a:t>
            </a:r>
            <a:r>
              <a:rPr lang="en-US" sz="3000" dirty="0" smtClean="0">
                <a:solidFill>
                  <a:schemeClr val="accent6"/>
                </a:solidFill>
              </a:rPr>
              <a:t>“</a:t>
            </a:r>
            <a:r>
              <a:rPr lang="en-US" sz="3000" dirty="0" err="1" smtClean="0">
                <a:solidFill>
                  <a:schemeClr val="accent6"/>
                </a:solidFill>
              </a:rPr>
              <a:t>redText</a:t>
            </a:r>
            <a:r>
              <a:rPr lang="en-US" sz="3000" dirty="0" smtClean="0">
                <a:solidFill>
                  <a:schemeClr val="accent6"/>
                </a:solidFill>
              </a:rPr>
              <a:t>”</a:t>
            </a:r>
            <a:r>
              <a:rPr lang="en-US" sz="3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&gt;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000" dirty="0" smtClean="0"/>
              <a:t>	50% Red Text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&lt;/p&gt;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&lt;p&gt;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000" dirty="0" smtClean="0"/>
              <a:t>	100% Normal Text.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3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&lt;/p&gt;</a:t>
            </a:r>
          </a:p>
        </p:txBody>
      </p:sp>
    </p:spTree>
    <p:extLst>
      <p:ext uri="{BB962C8B-B14F-4D97-AF65-F5344CB8AC3E}">
        <p14:creationId xmlns:p14="http://schemas.microsoft.com/office/powerpoint/2010/main" val="230232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CSS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Styles</a:t>
            </a:r>
          </a:p>
          <a:p>
            <a:r>
              <a:rPr lang="en-US" dirty="0" smtClean="0"/>
              <a:t>Internal Styles</a:t>
            </a:r>
          </a:p>
          <a:p>
            <a:r>
              <a:rPr lang="en-US" dirty="0" smtClean="0"/>
              <a:t>Inline Styles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14932" y="1546325"/>
            <a:ext cx="0" cy="1888251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57102" y="1825397"/>
            <a:ext cx="17689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ascade in </a:t>
            </a:r>
          </a:p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this order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23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Styles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6842" y="2121821"/>
            <a:ext cx="844635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&lt;head&gt;</a:t>
            </a:r>
          </a:p>
          <a:p>
            <a:pPr algn="ctr"/>
            <a:endParaRPr lang="en-US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&lt;link </a:t>
            </a:r>
            <a:r>
              <a:rPr lang="en-US" sz="2800" dirty="0" err="1" smtClean="0">
                <a:solidFill>
                  <a:schemeClr val="accent3"/>
                </a:solidFill>
              </a:rPr>
              <a:t>href</a:t>
            </a:r>
            <a:r>
              <a:rPr lang="en-US" sz="2800" dirty="0" smtClean="0">
                <a:solidFill>
                  <a:schemeClr val="accent3"/>
                </a:solidFill>
              </a:rPr>
              <a:t>=</a:t>
            </a:r>
            <a:r>
              <a:rPr lang="en-US" sz="2800" dirty="0" smtClean="0">
                <a:solidFill>
                  <a:schemeClr val="accent6"/>
                </a:solidFill>
              </a:rPr>
              <a:t>“main.css”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3"/>
                </a:solidFill>
              </a:rPr>
              <a:t>rel</a:t>
            </a:r>
            <a:r>
              <a:rPr lang="en-US" sz="2800" dirty="0" smtClean="0">
                <a:solidFill>
                  <a:schemeClr val="accent3"/>
                </a:solidFill>
              </a:rPr>
              <a:t>=</a:t>
            </a:r>
            <a:r>
              <a:rPr lang="en-US" sz="2800" dirty="0" smtClean="0">
                <a:solidFill>
                  <a:schemeClr val="accent6"/>
                </a:solidFill>
              </a:rPr>
              <a:t>“</a:t>
            </a:r>
            <a:r>
              <a:rPr lang="en-US" sz="2800" dirty="0" err="1" smtClean="0">
                <a:solidFill>
                  <a:schemeClr val="accent6"/>
                </a:solidFill>
              </a:rPr>
              <a:t>stylesheet</a:t>
            </a:r>
            <a:r>
              <a:rPr lang="en-US" sz="2800" dirty="0" smtClean="0">
                <a:solidFill>
                  <a:schemeClr val="accent6"/>
                </a:solidFill>
              </a:rPr>
              <a:t>”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3"/>
                </a:solidFill>
              </a:rPr>
              <a:t>type=</a:t>
            </a:r>
            <a:r>
              <a:rPr lang="en-US" sz="2800" dirty="0" smtClean="0">
                <a:solidFill>
                  <a:schemeClr val="accent6"/>
                </a:solidFill>
              </a:rPr>
              <a:t>“text/</a:t>
            </a:r>
            <a:r>
              <a:rPr lang="en-US" sz="2800" dirty="0" err="1" smtClean="0">
                <a:solidFill>
                  <a:schemeClr val="accent6"/>
                </a:solidFill>
              </a:rPr>
              <a:t>css</a:t>
            </a:r>
            <a:r>
              <a:rPr lang="en-US" sz="2800" dirty="0" smtClean="0">
                <a:solidFill>
                  <a:schemeClr val="accent6"/>
                </a:solidFill>
              </a:rPr>
              <a:t>/”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&gt;</a:t>
            </a:r>
          </a:p>
          <a:p>
            <a:pPr algn="ctr"/>
            <a:endParaRPr lang="en-US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28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&lt;/head&gt;</a:t>
            </a:r>
            <a:endParaRPr lang="en-US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152678" y="3457011"/>
            <a:ext cx="0" cy="602946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08530" y="4074069"/>
            <a:ext cx="2488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CSS file 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l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ocation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4995746" y="3457011"/>
            <a:ext cx="1201108" cy="602946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37818" y="4074069"/>
            <a:ext cx="19180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CSS parsing </a:t>
            </a:r>
          </a:p>
          <a:p>
            <a:pPr algn="ctr"/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nformation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239220" y="3410843"/>
            <a:ext cx="916687" cy="663226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2" idx="1"/>
          </p:cNvCxnSpPr>
          <p:nvPr/>
        </p:nvCxnSpPr>
        <p:spPr>
          <a:xfrm flipH="1">
            <a:off x="1821255" y="2394582"/>
            <a:ext cx="658499" cy="0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79754" y="2132972"/>
            <a:ext cx="4656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hild of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HTML &lt;head&gt; element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02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styles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6842" y="2121821"/>
            <a:ext cx="550272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&lt;head&gt;</a:t>
            </a:r>
          </a:p>
          <a:p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	&lt;style&gt;</a:t>
            </a:r>
          </a:p>
          <a:p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800" dirty="0" smtClean="0">
                <a:solidFill>
                  <a:schemeClr val="accent3"/>
                </a:solidFill>
              </a:rPr>
              <a:t>.</a:t>
            </a:r>
            <a:r>
              <a:rPr lang="en-US" sz="2800" dirty="0" err="1" smtClean="0">
                <a:solidFill>
                  <a:schemeClr val="accent3"/>
                </a:solidFill>
              </a:rPr>
              <a:t>myClass</a:t>
            </a:r>
            <a:r>
              <a:rPr lang="en-US" sz="2800" dirty="0" smtClean="0">
                <a:solidFill>
                  <a:schemeClr val="accent3"/>
                </a:solidFill>
              </a:rPr>
              <a:t> </a:t>
            </a:r>
            <a:r>
              <a:rPr lang="en-US" sz="2800" dirty="0" smtClean="0"/>
              <a:t>{</a:t>
            </a:r>
          </a:p>
          <a:p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			background-color: </a:t>
            </a:r>
            <a:r>
              <a:rPr lang="en-US" sz="2800" dirty="0" smtClean="0">
                <a:solidFill>
                  <a:schemeClr val="accent6"/>
                </a:solidFill>
              </a:rPr>
              <a:t>#</a:t>
            </a:r>
            <a:r>
              <a:rPr lang="en-US" sz="2800" dirty="0" err="1" smtClean="0">
                <a:solidFill>
                  <a:schemeClr val="accent6"/>
                </a:solidFill>
              </a:rPr>
              <a:t>cccccc</a:t>
            </a:r>
            <a:r>
              <a:rPr lang="en-US" sz="2800" dirty="0" smtClean="0"/>
              <a:t>;</a:t>
            </a:r>
            <a:endParaRPr lang="en-US" sz="2800" dirty="0"/>
          </a:p>
          <a:p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		</a:t>
            </a:r>
            <a:r>
              <a:rPr lang="en-US" sz="2800" dirty="0" smtClean="0"/>
              <a:t>}</a:t>
            </a:r>
          </a:p>
          <a:p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	&lt;/style&gt;</a:t>
            </a:r>
            <a:endParaRPr lang="en-US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&lt;/head&gt;</a:t>
            </a:r>
            <a:endParaRPr lang="en-US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0" name="Straight Arrow Connector 19"/>
          <p:cNvCxnSpPr>
            <a:stCxn id="22" idx="1"/>
          </p:cNvCxnSpPr>
          <p:nvPr/>
        </p:nvCxnSpPr>
        <p:spPr>
          <a:xfrm flipH="1">
            <a:off x="1828815" y="2383431"/>
            <a:ext cx="643675" cy="0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72490" y="2121821"/>
            <a:ext cx="4656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hild of HTML &lt;head&gt; element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5989067" y="2772843"/>
            <a:ext cx="444326" cy="1932972"/>
          </a:xfrm>
          <a:prstGeom prst="rightBrace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724173" y="2831388"/>
            <a:ext cx="184717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verything </a:t>
            </a:r>
          </a:p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 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here is </a:t>
            </a:r>
          </a:p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interpreted</a:t>
            </a:r>
          </a:p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as CSS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21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styles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6841" y="3294887"/>
            <a:ext cx="8221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&lt;div </a:t>
            </a:r>
            <a:r>
              <a:rPr lang="en-US" sz="3200" dirty="0" smtClean="0">
                <a:solidFill>
                  <a:schemeClr val="accent3"/>
                </a:solidFill>
              </a:rPr>
              <a:t>id=</a:t>
            </a:r>
            <a:r>
              <a:rPr lang="en-US" sz="3200" dirty="0" smtClean="0">
                <a:solidFill>
                  <a:schemeClr val="accent6"/>
                </a:solidFill>
              </a:rPr>
              <a:t>“</a:t>
            </a:r>
            <a:r>
              <a:rPr lang="en-US" sz="3200" dirty="0" err="1" smtClean="0">
                <a:solidFill>
                  <a:schemeClr val="accent6"/>
                </a:solidFill>
              </a:rPr>
              <a:t>mySpecialCase</a:t>
            </a:r>
            <a:r>
              <a:rPr lang="en-US" sz="3200" dirty="0" smtClean="0">
                <a:solidFill>
                  <a:schemeClr val="accent6"/>
                </a:solidFill>
              </a:rPr>
              <a:t>”</a:t>
            </a:r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3"/>
                </a:solidFill>
              </a:rPr>
              <a:t>style=</a:t>
            </a:r>
            <a:r>
              <a:rPr lang="en-US" sz="3200" dirty="0" smtClean="0">
                <a:solidFill>
                  <a:schemeClr val="accent6"/>
                </a:solidFill>
              </a:rPr>
              <a:t>“color: #ffcc99;”</a:t>
            </a:r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&gt;</a:t>
            </a:r>
            <a:endParaRPr lang="en-US" sz="32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76599" y="2834491"/>
            <a:ext cx="0" cy="500916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666" y="1826033"/>
            <a:ext cx="29153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can be defined for </a:t>
            </a:r>
          </a:p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any element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032291" y="3814592"/>
            <a:ext cx="0" cy="611694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77295" y="4426286"/>
            <a:ext cx="23099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style attribute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Left Brace 15"/>
          <p:cNvSpPr/>
          <p:nvPr/>
        </p:nvSpPr>
        <p:spPr>
          <a:xfrm rot="5400000">
            <a:off x="6749106" y="1891466"/>
            <a:ext cx="395599" cy="2386966"/>
          </a:xfrm>
          <a:prstGeom prst="leftBrace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163628" y="1760099"/>
            <a:ext cx="35665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everything between “ ”</a:t>
            </a:r>
          </a:p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interpreted as CSS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34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 Syntax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90978" y="2183897"/>
            <a:ext cx="69370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var</a:t>
            </a:r>
            <a:r>
              <a:rPr lang="en-US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</a:t>
            </a:r>
            <a:r>
              <a:rPr lang="en-US" sz="4000" dirty="0" err="1" smtClean="0"/>
              <a:t>myNumber</a:t>
            </a:r>
            <a:r>
              <a:rPr lang="en-US" sz="4000" dirty="0" smtClean="0"/>
              <a:t> = 5;</a:t>
            </a:r>
            <a:endParaRPr lang="en-US" sz="4000" dirty="0" smtClean="0"/>
          </a:p>
          <a:p>
            <a:r>
              <a:rPr lang="en-US" sz="40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var</a:t>
            </a:r>
            <a:r>
              <a:rPr lang="en-US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</a:t>
            </a:r>
            <a:r>
              <a:rPr lang="en-US" sz="4000" dirty="0" err="1" smtClean="0"/>
              <a:t>myString</a:t>
            </a:r>
            <a:r>
              <a:rPr lang="en-US" sz="4000" dirty="0" smtClean="0"/>
              <a:t> = </a:t>
            </a:r>
            <a:r>
              <a:rPr lang="en-US" sz="4000" dirty="0" smtClean="0">
                <a:solidFill>
                  <a:schemeClr val="accent6"/>
                </a:solidFill>
              </a:rPr>
              <a:t>“hi”</a:t>
            </a:r>
            <a:r>
              <a:rPr lang="en-US" sz="4000" dirty="0" smtClean="0"/>
              <a:t>;</a:t>
            </a:r>
            <a:endParaRPr lang="en-US" sz="4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7050" y="4127916"/>
            <a:ext cx="15909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v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ariable</a:t>
            </a:r>
            <a:b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declaration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612523" y="3512328"/>
            <a:ext cx="1" cy="615588"/>
          </a:xfrm>
          <a:prstGeom prst="straightConnector1">
            <a:avLst/>
          </a:prstGeom>
          <a:ln w="5715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03725" y="3935421"/>
            <a:ext cx="929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Name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060942" y="3519868"/>
            <a:ext cx="1" cy="471997"/>
          </a:xfrm>
          <a:prstGeom prst="straightConnector1">
            <a:avLst/>
          </a:prstGeom>
          <a:ln w="5715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42712" y="3897083"/>
            <a:ext cx="89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Value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899929" y="3481530"/>
            <a:ext cx="1" cy="471997"/>
          </a:xfrm>
          <a:prstGeom prst="straightConnector1">
            <a:avLst/>
          </a:prstGeom>
          <a:ln w="5715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26562" y="2845616"/>
            <a:ext cx="1888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his is a string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487718" y="3063189"/>
            <a:ext cx="734662" cy="0"/>
          </a:xfrm>
          <a:prstGeom prst="straightConnector1">
            <a:avLst/>
          </a:prstGeom>
          <a:ln w="5715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26562" y="2383951"/>
            <a:ext cx="2177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his is a number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5487717" y="2612396"/>
            <a:ext cx="734663" cy="1"/>
          </a:xfrm>
          <a:prstGeom prst="straightConnector1">
            <a:avLst/>
          </a:prstGeom>
          <a:ln w="5715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61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 Syntax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3652" y="2886424"/>
            <a:ext cx="69370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function </a:t>
            </a:r>
            <a:r>
              <a:rPr lang="en-US" sz="4000" dirty="0" smtClean="0"/>
              <a:t>showInput1 (form) {</a:t>
            </a:r>
          </a:p>
          <a:p>
            <a:r>
              <a:rPr lang="en-US" sz="4000" dirty="0" smtClean="0">
                <a:solidFill>
                  <a:schemeClr val="accent2"/>
                </a:solidFill>
              </a:rPr>
              <a:t>	alert</a:t>
            </a:r>
            <a:r>
              <a:rPr lang="en-US" sz="4000" dirty="0" smtClean="0"/>
              <a:t>(form.input1.value);</a:t>
            </a:r>
          </a:p>
          <a:p>
            <a:r>
              <a:rPr lang="en-US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return</a:t>
            </a:r>
            <a:r>
              <a:rPr lang="en-US" sz="4000" dirty="0" smtClean="0"/>
              <a:t> false;</a:t>
            </a:r>
            <a:endParaRPr lang="en-US" sz="4000" dirty="0"/>
          </a:p>
          <a:p>
            <a:r>
              <a:rPr lang="en-US" sz="4000" dirty="0" smtClean="0"/>
              <a:t>}</a:t>
            </a:r>
            <a:endParaRPr lang="en-US" sz="4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984325" y="1644574"/>
            <a:ext cx="15909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function</a:t>
            </a:r>
            <a:b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declaration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779798" y="2475571"/>
            <a:ext cx="2" cy="527487"/>
          </a:xfrm>
          <a:prstGeom prst="straightConnector1">
            <a:avLst/>
          </a:prstGeom>
          <a:ln w="5715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81671" y="2013905"/>
            <a:ext cx="893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name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928266" y="2475570"/>
            <a:ext cx="2" cy="527487"/>
          </a:xfrm>
          <a:prstGeom prst="straightConnector1">
            <a:avLst/>
          </a:prstGeom>
          <a:ln w="5715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84110" y="2013904"/>
            <a:ext cx="1806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parameter(s)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987525" y="2475569"/>
            <a:ext cx="2" cy="527487"/>
          </a:xfrm>
          <a:prstGeom prst="straightConnector1">
            <a:avLst/>
          </a:prstGeom>
          <a:ln w="5715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ight Brace 5"/>
          <p:cNvSpPr/>
          <p:nvPr/>
        </p:nvSpPr>
        <p:spPr>
          <a:xfrm>
            <a:off x="7248299" y="3088888"/>
            <a:ext cx="613317" cy="2309424"/>
          </a:xfrm>
          <a:prstGeom prst="rightBrace">
            <a:avLst/>
          </a:prstGeom>
          <a:ln w="5715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861616" y="3481852"/>
            <a:ext cx="1229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function</a:t>
            </a:r>
          </a:p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body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81890" y="5167480"/>
            <a:ext cx="2385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return statement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039976" y="4705815"/>
            <a:ext cx="0" cy="479504"/>
          </a:xfrm>
          <a:prstGeom prst="straightConnector1">
            <a:avLst/>
          </a:prstGeom>
          <a:ln w="5715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86738" y="4738056"/>
            <a:ext cx="188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function call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4878264" y="4300370"/>
            <a:ext cx="272810" cy="473928"/>
          </a:xfrm>
          <a:prstGeom prst="straightConnector1">
            <a:avLst/>
          </a:prstGeom>
          <a:ln w="5715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65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 Syntax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5327" y="2886424"/>
            <a:ext cx="86644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var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smtClean="0"/>
              <a:t>form1 =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document</a:t>
            </a:r>
            <a:r>
              <a:rPr lang="en-US" sz="4000" dirty="0" err="1" smtClean="0"/>
              <a:t>.forms</a:t>
            </a:r>
            <a:r>
              <a:rPr lang="en-US" sz="4000" dirty="0" smtClean="0"/>
              <a:t>[</a:t>
            </a:r>
            <a:r>
              <a:rPr lang="en-US" sz="4000" dirty="0" smtClean="0">
                <a:solidFill>
                  <a:schemeClr val="accent6"/>
                </a:solidFill>
              </a:rPr>
              <a:t>“form1”</a:t>
            </a:r>
            <a:r>
              <a:rPr lang="en-US" sz="4000" dirty="0" smtClean="0"/>
              <a:t>];</a:t>
            </a:r>
          </a:p>
          <a:p>
            <a:r>
              <a:rPr lang="en-US" sz="40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var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smtClean="0"/>
              <a:t>alsoForm1 =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document</a:t>
            </a:r>
            <a:r>
              <a:rPr lang="en-US" sz="4000" dirty="0" smtClean="0"/>
              <a:t>.forms.form1;</a:t>
            </a:r>
          </a:p>
          <a:p>
            <a:r>
              <a:rPr lang="en-US" sz="4000" dirty="0" smtClean="0"/>
              <a:t>form1 == alsoForm1; </a:t>
            </a:r>
            <a:r>
              <a:rPr lang="en-US" sz="4000" dirty="0" smtClean="0">
                <a:solidFill>
                  <a:schemeClr val="accent3"/>
                </a:solidFill>
              </a:rPr>
              <a:t>//results in true.</a:t>
            </a:r>
            <a:endParaRPr lang="en-US" sz="4000" dirty="0" smtClean="0">
              <a:solidFill>
                <a:schemeClr val="accent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68238" y="1734006"/>
            <a:ext cx="16685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“has a”</a:t>
            </a:r>
          </a:p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relationship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002502" y="2565003"/>
            <a:ext cx="2" cy="527487"/>
          </a:xfrm>
          <a:prstGeom prst="straightConnector1">
            <a:avLst/>
          </a:prstGeom>
          <a:ln w="5715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36772" y="2565003"/>
            <a:ext cx="1224989" cy="416143"/>
          </a:xfrm>
          <a:prstGeom prst="straightConnector1">
            <a:avLst/>
          </a:prstGeom>
          <a:ln w="5715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87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 Scoping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5325" y="1417638"/>
            <a:ext cx="866449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var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</a:rPr>
              <a:t>myInt</a:t>
            </a:r>
            <a:r>
              <a:rPr lang="en-US" sz="4000" dirty="0" smtClean="0"/>
              <a:t> = 5;</a:t>
            </a:r>
          </a:p>
          <a:p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function </a:t>
            </a:r>
            <a:r>
              <a:rPr lang="en-US" sz="4000" dirty="0" err="1" smtClean="0"/>
              <a:t>doSomething</a:t>
            </a:r>
            <a:r>
              <a:rPr lang="en-US" sz="4000" dirty="0" smtClean="0"/>
              <a:t>(</a:t>
            </a:r>
            <a:r>
              <a:rPr lang="en-US" sz="4000" dirty="0" err="1" smtClean="0"/>
              <a:t>myString</a:t>
            </a:r>
            <a:r>
              <a:rPr lang="en-US" sz="4000" dirty="0" smtClean="0"/>
              <a:t>) {</a:t>
            </a:r>
          </a:p>
          <a:p>
            <a:r>
              <a:rPr lang="en-US" sz="4000" dirty="0">
                <a:solidFill>
                  <a:schemeClr val="accent2"/>
                </a:solidFill>
              </a:rPr>
              <a:t>	</a:t>
            </a:r>
            <a:r>
              <a:rPr lang="en-US" sz="4000" dirty="0" smtClean="0">
                <a:solidFill>
                  <a:schemeClr val="accent2"/>
                </a:solidFill>
              </a:rPr>
              <a:t>alert</a:t>
            </a:r>
            <a:r>
              <a:rPr lang="en-US" sz="4000" dirty="0" smtClean="0"/>
              <a:t>(</a:t>
            </a:r>
            <a:r>
              <a:rPr lang="en-US" sz="4000" dirty="0" err="1" smtClean="0">
                <a:solidFill>
                  <a:schemeClr val="accent2"/>
                </a:solidFill>
              </a:rPr>
              <a:t>myInt</a:t>
            </a:r>
            <a:r>
              <a:rPr lang="en-US" sz="4000" dirty="0" smtClean="0"/>
              <a:t> + </a:t>
            </a:r>
            <a:r>
              <a:rPr lang="en-US" sz="4000" dirty="0" err="1" smtClean="0"/>
              <a:t>myString</a:t>
            </a:r>
            <a:r>
              <a:rPr lang="en-US" sz="4000" dirty="0" smtClean="0"/>
              <a:t>);</a:t>
            </a:r>
            <a:endParaRPr lang="en-US" sz="4000" dirty="0"/>
          </a:p>
          <a:p>
            <a:r>
              <a:rPr lang="en-US" sz="4000" dirty="0" smtClean="0"/>
              <a:t>}</a:t>
            </a:r>
          </a:p>
          <a:p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function </a:t>
            </a:r>
            <a:r>
              <a:rPr lang="en-US" sz="4000" dirty="0" err="1" smtClean="0"/>
              <a:t>doSomethingElse</a:t>
            </a:r>
            <a:r>
              <a:rPr lang="en-US" sz="4000" dirty="0" smtClean="0"/>
              <a:t>() {</a:t>
            </a:r>
          </a:p>
          <a:p>
            <a:r>
              <a:rPr lang="en-US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40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var</a:t>
            </a:r>
            <a:r>
              <a:rPr lang="en-US" sz="4000" dirty="0" smtClean="0"/>
              <a:t> </a:t>
            </a:r>
            <a:r>
              <a:rPr lang="en-US" sz="4000" dirty="0" err="1" smtClean="0"/>
              <a:t>myOtherInt</a:t>
            </a:r>
            <a:r>
              <a:rPr lang="en-US" sz="4000" dirty="0" smtClean="0"/>
              <a:t> = 7;</a:t>
            </a:r>
          </a:p>
          <a:p>
            <a:r>
              <a:rPr lang="en-US" sz="4000" dirty="0" smtClean="0">
                <a:solidFill>
                  <a:schemeClr val="accent2"/>
                </a:solidFill>
              </a:rPr>
              <a:t>	alert</a:t>
            </a:r>
            <a:r>
              <a:rPr lang="en-US" sz="4000" dirty="0"/>
              <a:t>(</a:t>
            </a:r>
            <a:r>
              <a:rPr lang="en-US" sz="4000" dirty="0" err="1"/>
              <a:t>myOtherInt</a:t>
            </a:r>
            <a:r>
              <a:rPr lang="en-US" sz="4000" dirty="0"/>
              <a:t> </a:t>
            </a:r>
            <a:r>
              <a:rPr lang="en-US" sz="4000" dirty="0" smtClean="0"/>
              <a:t>+ </a:t>
            </a:r>
            <a:r>
              <a:rPr lang="en-US" sz="4000" dirty="0" err="1" smtClean="0"/>
              <a:t>myString</a:t>
            </a:r>
            <a:r>
              <a:rPr lang="en-US" sz="4000" dirty="0" smtClean="0"/>
              <a:t>);</a:t>
            </a:r>
            <a:endParaRPr lang="en-US" sz="4000" dirty="0">
              <a:solidFill>
                <a:schemeClr val="accent3"/>
              </a:solidFill>
            </a:endParaRPr>
          </a:p>
          <a:p>
            <a:r>
              <a:rPr lang="en-US" sz="4000" dirty="0" smtClean="0"/>
              <a:t>}</a:t>
            </a:r>
            <a:endParaRPr lang="en-US" sz="4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266415" y="1610863"/>
            <a:ext cx="2004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global variable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412273" y="1841696"/>
            <a:ext cx="731587" cy="0"/>
          </a:xfrm>
          <a:prstGeom prst="straightConnector1">
            <a:avLst/>
          </a:prstGeom>
          <a:ln w="5715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69877" y="4562220"/>
            <a:ext cx="1825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local variable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902820" y="4793053"/>
            <a:ext cx="731587" cy="0"/>
          </a:xfrm>
          <a:prstGeom prst="straightConnector1">
            <a:avLst/>
          </a:prstGeom>
          <a:ln w="5715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869076" y="5176285"/>
            <a:ext cx="81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error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7028985" y="5407118"/>
            <a:ext cx="731587" cy="0"/>
          </a:xfrm>
          <a:prstGeom prst="straightConnector1">
            <a:avLst/>
          </a:prstGeom>
          <a:ln w="5715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28985" y="2771576"/>
            <a:ext cx="1500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parameter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6609968" y="2709746"/>
            <a:ext cx="408862" cy="292664"/>
          </a:xfrm>
          <a:prstGeom prst="straightConnector1">
            <a:avLst/>
          </a:prstGeom>
          <a:ln w="5715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43242" y="3448259"/>
            <a:ext cx="77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valid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769877" y="3233241"/>
            <a:ext cx="731588" cy="445852"/>
          </a:xfrm>
          <a:prstGeom prst="straightConnector1">
            <a:avLst/>
          </a:prstGeom>
          <a:ln w="5715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86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</a:t>
            </a:r>
            <a:r>
              <a:rPr lang="en-US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TBA, will be posted this week.</a:t>
            </a:r>
            <a:endParaRPr lang="en-US" sz="2800" dirty="0" smtClean="0"/>
          </a:p>
          <a:p>
            <a:endParaRPr lang="en-US" sz="28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Uses 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CSS and Bootstrap</a:t>
            </a:r>
          </a:p>
          <a:p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Due by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10:30am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9/23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(in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two weeks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</a:t>
            </a:r>
          </a:p>
          <a:p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sz="28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sz="28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09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JS-DOM interaction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5325" y="1417638"/>
            <a:ext cx="86644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&lt;button </a:t>
            </a:r>
            <a:r>
              <a:rPr lang="en-US" sz="4000" dirty="0" smtClean="0">
                <a:solidFill>
                  <a:schemeClr val="accent3"/>
                </a:solidFill>
              </a:rPr>
              <a:t>id=</a:t>
            </a:r>
            <a:r>
              <a:rPr lang="en-US" sz="4000" dirty="0" smtClean="0">
                <a:solidFill>
                  <a:schemeClr val="accent6"/>
                </a:solidFill>
              </a:rPr>
              <a:t>“target” </a:t>
            </a:r>
            <a:r>
              <a:rPr lang="en-US" sz="4000" dirty="0" err="1" smtClean="0">
                <a:solidFill>
                  <a:schemeClr val="accent3"/>
                </a:solidFill>
              </a:rPr>
              <a:t>onclick</a:t>
            </a:r>
            <a:r>
              <a:rPr lang="en-US" sz="4000" dirty="0" smtClean="0">
                <a:solidFill>
                  <a:schemeClr val="accent3"/>
                </a:solidFill>
              </a:rPr>
              <a:t>=</a:t>
            </a:r>
            <a:r>
              <a:rPr lang="en-US" sz="4000" dirty="0" smtClean="0">
                <a:solidFill>
                  <a:schemeClr val="accent6"/>
                </a:solidFill>
              </a:rPr>
              <a:t>“</a:t>
            </a:r>
            <a:r>
              <a:rPr lang="en-US" sz="4000" dirty="0" err="1" smtClean="0">
                <a:solidFill>
                  <a:schemeClr val="accent6"/>
                </a:solidFill>
              </a:rPr>
              <a:t>doSomething</a:t>
            </a:r>
            <a:r>
              <a:rPr lang="en-US" sz="4000" dirty="0" smtClean="0">
                <a:solidFill>
                  <a:schemeClr val="accent6"/>
                </a:solidFill>
              </a:rPr>
              <a:t>()”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&gt;</a:t>
            </a:r>
          </a:p>
          <a:p>
            <a:endParaRPr lang="en-US" sz="4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en-US" sz="4000" dirty="0" smtClean="0"/>
          </a:p>
          <a:p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function </a:t>
            </a:r>
            <a:r>
              <a:rPr lang="en-US" sz="4000" dirty="0" err="1" smtClean="0"/>
              <a:t>doSomething</a:t>
            </a:r>
            <a:r>
              <a:rPr lang="en-US" sz="4000" dirty="0" smtClean="0"/>
              <a:t>() {</a:t>
            </a:r>
          </a:p>
          <a:p>
            <a:r>
              <a:rPr lang="en-US" sz="4000" dirty="0" smtClean="0">
                <a:solidFill>
                  <a:schemeClr val="accent2"/>
                </a:solidFill>
              </a:rPr>
              <a:t>	alert</a:t>
            </a:r>
            <a:r>
              <a:rPr lang="en-US" sz="4000" dirty="0" smtClean="0"/>
              <a:t>(</a:t>
            </a:r>
            <a:r>
              <a:rPr lang="en-US" sz="4000" dirty="0" smtClean="0">
                <a:solidFill>
                  <a:schemeClr val="accent6"/>
                </a:solidFill>
              </a:rPr>
              <a:t>“clicked”</a:t>
            </a:r>
            <a:r>
              <a:rPr lang="en-US" sz="4000" dirty="0" smtClean="0"/>
              <a:t>);</a:t>
            </a:r>
            <a:endParaRPr lang="en-US" sz="4000" dirty="0"/>
          </a:p>
          <a:p>
            <a:r>
              <a:rPr lang="en-US" sz="4000" dirty="0" smtClean="0"/>
              <a:t>}</a:t>
            </a:r>
            <a:endParaRPr lang="en-US" sz="40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2805847" y="3196328"/>
            <a:ext cx="1922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vent handler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767328" y="2660905"/>
            <a:ext cx="1" cy="493774"/>
          </a:xfrm>
          <a:prstGeom prst="straightConnector1">
            <a:avLst/>
          </a:prstGeom>
          <a:ln w="5715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2292" y="3196327"/>
            <a:ext cx="889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vent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206805" y="2660903"/>
            <a:ext cx="1" cy="493776"/>
          </a:xfrm>
          <a:prstGeom prst="straightConnector1">
            <a:avLst/>
          </a:prstGeom>
          <a:ln w="5715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773426" y="3618240"/>
            <a:ext cx="0" cy="368544"/>
          </a:xfrm>
          <a:prstGeom prst="straightConnector1">
            <a:avLst/>
          </a:prstGeom>
          <a:ln w="5715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7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JS-DOM interaction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5325" y="1417638"/>
            <a:ext cx="86644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&lt;button </a:t>
            </a:r>
            <a:r>
              <a:rPr lang="en-US" sz="4000" dirty="0" smtClean="0">
                <a:solidFill>
                  <a:schemeClr val="accent3"/>
                </a:solidFill>
              </a:rPr>
              <a:t>id=</a:t>
            </a:r>
            <a:r>
              <a:rPr lang="en-US" sz="4000" dirty="0" smtClean="0">
                <a:solidFill>
                  <a:schemeClr val="accent6"/>
                </a:solidFill>
              </a:rPr>
              <a:t>“target” </a:t>
            </a:r>
            <a:r>
              <a:rPr lang="en-US" sz="4000" dirty="0" err="1" smtClean="0">
                <a:solidFill>
                  <a:schemeClr val="accent3"/>
                </a:solidFill>
              </a:rPr>
              <a:t>onclick</a:t>
            </a:r>
            <a:r>
              <a:rPr lang="en-US" sz="4000" dirty="0" smtClean="0">
                <a:solidFill>
                  <a:schemeClr val="accent3"/>
                </a:solidFill>
              </a:rPr>
              <a:t>=</a:t>
            </a:r>
            <a:r>
              <a:rPr lang="en-US" sz="4000" dirty="0" smtClean="0">
                <a:solidFill>
                  <a:schemeClr val="accent6"/>
                </a:solidFill>
              </a:rPr>
              <a:t>“</a:t>
            </a:r>
            <a:r>
              <a:rPr lang="en-US" sz="4000" dirty="0" err="1" smtClean="0">
                <a:solidFill>
                  <a:schemeClr val="accent6"/>
                </a:solidFill>
              </a:rPr>
              <a:t>doSomething</a:t>
            </a:r>
            <a:r>
              <a:rPr lang="en-US" sz="4000" dirty="0" smtClean="0">
                <a:solidFill>
                  <a:schemeClr val="accent6"/>
                </a:solidFill>
              </a:rPr>
              <a:t>()”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&gt;</a:t>
            </a:r>
          </a:p>
          <a:p>
            <a:endParaRPr lang="en-US" sz="4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en-US" sz="4000" dirty="0" smtClean="0"/>
          </a:p>
          <a:p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function </a:t>
            </a:r>
            <a:r>
              <a:rPr lang="en-US" sz="4000" dirty="0" err="1" smtClean="0"/>
              <a:t>doSomething</a:t>
            </a:r>
            <a:r>
              <a:rPr lang="en-US" sz="4000" dirty="0" smtClean="0"/>
              <a:t>() {</a:t>
            </a:r>
          </a:p>
          <a:p>
            <a:r>
              <a:rPr lang="en-US" sz="4000" dirty="0" smtClean="0">
                <a:solidFill>
                  <a:schemeClr val="accent2"/>
                </a:solidFill>
              </a:rPr>
              <a:t>	</a:t>
            </a:r>
            <a:r>
              <a:rPr lang="en-US" sz="4000" dirty="0" err="1" smtClean="0">
                <a:solidFill>
                  <a:schemeClr val="accent2"/>
                </a:solidFill>
              </a:rPr>
              <a:t>document</a:t>
            </a:r>
            <a:r>
              <a:rPr lang="en-US" sz="4000" dirty="0" err="1" smtClean="0"/>
              <a:t>.getElementById</a:t>
            </a:r>
            <a:r>
              <a:rPr lang="en-US" sz="4000" dirty="0" smtClean="0"/>
              <a:t>(</a:t>
            </a:r>
            <a:r>
              <a:rPr lang="en-US" sz="4000" dirty="0" smtClean="0">
                <a:solidFill>
                  <a:schemeClr val="accent6"/>
                </a:solidFill>
              </a:rPr>
              <a:t>“target”</a:t>
            </a:r>
            <a:r>
              <a:rPr lang="en-US" sz="4000" dirty="0" smtClean="0"/>
              <a:t>);</a:t>
            </a:r>
            <a:endParaRPr lang="en-US" sz="4000" dirty="0"/>
          </a:p>
          <a:p>
            <a:r>
              <a:rPr lang="en-US" sz="4000" dirty="0" smtClean="0"/>
              <a:t>}</a:t>
            </a:r>
            <a:endParaRPr lang="en-US" sz="40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3933906" y="5679450"/>
            <a:ext cx="2176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DOM reference</a:t>
            </a:r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022086" y="5144026"/>
            <a:ext cx="1" cy="493776"/>
          </a:xfrm>
          <a:prstGeom prst="straightConnector1">
            <a:avLst/>
          </a:prstGeom>
          <a:ln w="5715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63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Script</a:t>
            </a:r>
          </a:p>
          <a:p>
            <a:r>
              <a:rPr lang="en-US" dirty="0" smtClean="0"/>
              <a:t>Internal 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8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Script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6842" y="2121821"/>
            <a:ext cx="807163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&lt;body&gt;</a:t>
            </a:r>
            <a:endParaRPr lang="en-US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&lt;script </a:t>
            </a:r>
            <a:r>
              <a:rPr lang="en-US" sz="2800" dirty="0" err="1" smtClean="0">
                <a:solidFill>
                  <a:schemeClr val="accent3"/>
                </a:solidFill>
              </a:rPr>
              <a:t>src</a:t>
            </a:r>
            <a:r>
              <a:rPr lang="en-US" sz="2800" dirty="0" smtClean="0">
                <a:solidFill>
                  <a:schemeClr val="accent3"/>
                </a:solidFill>
              </a:rPr>
              <a:t>=</a:t>
            </a:r>
            <a:r>
              <a:rPr lang="en-US" sz="2800" dirty="0" smtClean="0">
                <a:solidFill>
                  <a:schemeClr val="accent6"/>
                </a:solidFill>
              </a:rPr>
              <a:t>“main.js”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3"/>
                </a:solidFill>
              </a:rPr>
              <a:t>type=</a:t>
            </a:r>
            <a:r>
              <a:rPr lang="en-US" sz="2800" dirty="0" smtClean="0">
                <a:solidFill>
                  <a:schemeClr val="accent6"/>
                </a:solidFill>
              </a:rPr>
              <a:t>“text/</a:t>
            </a:r>
            <a:r>
              <a:rPr lang="en-US" sz="2800" dirty="0" err="1" smtClean="0">
                <a:solidFill>
                  <a:schemeClr val="accent6"/>
                </a:solidFill>
              </a:rPr>
              <a:t>javascript</a:t>
            </a:r>
            <a:r>
              <a:rPr lang="en-US" sz="2800" dirty="0" smtClean="0">
                <a:solidFill>
                  <a:schemeClr val="accent6"/>
                </a:solidFill>
              </a:rPr>
              <a:t>”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&gt;&lt;/script&gt;</a:t>
            </a:r>
            <a:endParaRPr lang="en-US" sz="28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&lt;/body&gt;</a:t>
            </a:r>
            <a:endParaRPr lang="en-US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006895" y="3532450"/>
            <a:ext cx="0" cy="602946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83774" y="4149508"/>
            <a:ext cx="2246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JS file 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l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ocation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682" y="4195674"/>
            <a:ext cx="19044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JS parsing </a:t>
            </a:r>
          </a:p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information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949288" y="3578616"/>
            <a:ext cx="0" cy="617058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323109" y="2121821"/>
            <a:ext cx="662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hild of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HTML &lt;body&gt; or &lt;head&gt; element(s)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694985" y="2423294"/>
            <a:ext cx="628124" cy="0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81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Script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6842" y="2121821"/>
            <a:ext cx="812153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&lt;body&gt;</a:t>
            </a:r>
            <a:endParaRPr lang="en-US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&lt;script&gt;</a:t>
            </a:r>
          </a:p>
          <a:p>
            <a:pPr lvl="2"/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function </a:t>
            </a:r>
            <a:r>
              <a:rPr lang="en-US" sz="2800" dirty="0" err="1" smtClean="0"/>
              <a:t>doSomething</a:t>
            </a:r>
            <a:r>
              <a:rPr lang="en-US" sz="2800" dirty="0" smtClean="0"/>
              <a:t>() {</a:t>
            </a:r>
          </a:p>
          <a:p>
            <a:pPr lvl="2"/>
            <a:r>
              <a:rPr lang="en-US" sz="2800" dirty="0" smtClean="0">
                <a:solidFill>
                  <a:schemeClr val="accent2"/>
                </a:solidFill>
              </a:rPr>
              <a:t>	alert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chemeClr val="accent6"/>
                </a:solidFill>
              </a:rPr>
              <a:t>“reached”</a:t>
            </a:r>
            <a:r>
              <a:rPr lang="en-US" sz="2800" dirty="0" smtClean="0"/>
              <a:t>);</a:t>
            </a:r>
          </a:p>
          <a:p>
            <a:pPr lvl="2"/>
            <a:r>
              <a:rPr lang="en-US" sz="2800" dirty="0"/>
              <a:t>}</a:t>
            </a:r>
          </a:p>
          <a:p>
            <a:pPr lvl="1"/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&lt;/script&gt;</a:t>
            </a:r>
            <a:endParaRPr lang="en-US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&lt;/body&gt;</a:t>
            </a:r>
            <a:endParaRPr lang="en-US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23109" y="2121821"/>
            <a:ext cx="662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hild of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HTML &lt;body&gt; or &lt;head&gt; element(s)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694985" y="2423294"/>
            <a:ext cx="628124" cy="0"/>
          </a:xfrm>
          <a:prstGeom prst="straightConnector1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ight Brace 9"/>
          <p:cNvSpPr/>
          <p:nvPr/>
        </p:nvSpPr>
        <p:spPr>
          <a:xfrm>
            <a:off x="5989067" y="2772843"/>
            <a:ext cx="444326" cy="1932972"/>
          </a:xfrm>
          <a:prstGeom prst="rightBrace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724173" y="2831388"/>
            <a:ext cx="184717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verything </a:t>
            </a:r>
          </a:p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 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here is </a:t>
            </a:r>
          </a:p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interpreted</a:t>
            </a:r>
          </a:p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as JS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8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Project 1 grades will be back by next class</a:t>
            </a:r>
          </a:p>
          <a:p>
            <a:r>
              <a:rPr lang="en-US" sz="2800" dirty="0" smtClean="0"/>
              <a:t>Assignment will be posted later this week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07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3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Actually cover the languages!</a:t>
            </a:r>
          </a:p>
          <a:p>
            <a:r>
              <a:rPr lang="en-US" sz="2800" dirty="0" smtClean="0"/>
              <a:t>The relationships between HTML, CSS, and JS</a:t>
            </a:r>
          </a:p>
          <a:p>
            <a:r>
              <a:rPr lang="en-US" sz="2800" dirty="0" smtClean="0"/>
              <a:t>HTML syntax and terminology</a:t>
            </a:r>
          </a:p>
          <a:p>
            <a:r>
              <a:rPr lang="en-US" sz="2800" dirty="0" smtClean="0"/>
              <a:t>CSS syntax and terminology</a:t>
            </a:r>
          </a:p>
          <a:p>
            <a:r>
              <a:rPr lang="en-US" sz="2800" dirty="0" smtClean="0"/>
              <a:t>JS syntax and terminology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5499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Between the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 defines the structure of the document</a:t>
            </a:r>
          </a:p>
          <a:p>
            <a:r>
              <a:rPr lang="en-US" dirty="0" smtClean="0"/>
              <a:t>CSS defines the way it should be displayed</a:t>
            </a:r>
          </a:p>
          <a:p>
            <a:r>
              <a:rPr lang="en-US" dirty="0" smtClean="0"/>
              <a:t>JS defines how the document should change once its loaded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14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general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is read by the browser in order: HTML &gt; CSS &gt; JS</a:t>
            </a:r>
          </a:p>
          <a:p>
            <a:r>
              <a:rPr lang="en-US" dirty="0" smtClean="0"/>
              <a:t>Nothing changes after load without JS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HyperText</a:t>
            </a:r>
            <a:r>
              <a:rPr lang="en-US" dirty="0" smtClean="0"/>
              <a:t> Mark-up Language (HTML)</a:t>
            </a:r>
          </a:p>
          <a:p>
            <a:r>
              <a:rPr lang="en-US" dirty="0" smtClean="0"/>
              <a:t>Uses a Document Object Model (DOM)</a:t>
            </a:r>
          </a:p>
          <a:p>
            <a:r>
              <a:rPr lang="en-US" dirty="0" smtClean="0"/>
              <a:t>Consists of a series of hierarchical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22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</a:t>
            </a:r>
            <a:r>
              <a:rPr lang="en-US" dirty="0" smtClean="0"/>
              <a:t>ML </a:t>
            </a:r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95603" y="2887623"/>
            <a:ext cx="39677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&lt;div&gt;      &lt;/</a:t>
            </a:r>
            <a:r>
              <a:rPr lang="en-US" sz="4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div</a:t>
            </a:r>
            <a:r>
              <a:rPr lang="en-US" sz="4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&gt;</a:t>
            </a:r>
            <a:endParaRPr lang="en-US" sz="4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66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</a:t>
            </a:r>
            <a:r>
              <a:rPr lang="en-US" dirty="0" smtClean="0"/>
              <a:t>ML </a:t>
            </a:r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95603" y="2887623"/>
            <a:ext cx="39677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&lt;div&gt;      &lt;/</a:t>
            </a:r>
            <a:r>
              <a:rPr lang="en-US" sz="4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div</a:t>
            </a:r>
            <a:r>
              <a:rPr lang="en-US" sz="4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&gt;</a:t>
            </a:r>
            <a:endParaRPr lang="en-US" sz="4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Left Brace 6"/>
          <p:cNvSpPr/>
          <p:nvPr/>
        </p:nvSpPr>
        <p:spPr>
          <a:xfrm rot="5400000">
            <a:off x="4111491" y="1258717"/>
            <a:ext cx="791195" cy="2466622"/>
          </a:xfrm>
          <a:prstGeom prst="leftBrace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12091" y="1417638"/>
            <a:ext cx="1389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Element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45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34243</TotalTime>
  <Words>666</Words>
  <Application>Microsoft Office PowerPoint</Application>
  <PresentationFormat>On-screen Show (4:3)</PresentationFormat>
  <Paragraphs>272</Paragraphs>
  <Slides>35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Black</vt:lpstr>
      <vt:lpstr>Lab 3: Language Structures</vt:lpstr>
      <vt:lpstr>Project 1a</vt:lpstr>
      <vt:lpstr>Project 2</vt:lpstr>
      <vt:lpstr>Lab 3 goals</vt:lpstr>
      <vt:lpstr>Relationship Between the Languages</vt:lpstr>
      <vt:lpstr>Some general rules</vt:lpstr>
      <vt:lpstr>HTML</vt:lpstr>
      <vt:lpstr>HTML syntax</vt:lpstr>
      <vt:lpstr>HTML syntax</vt:lpstr>
      <vt:lpstr>HTML syntax</vt:lpstr>
      <vt:lpstr>HTML syntax</vt:lpstr>
      <vt:lpstr>HTML syntax</vt:lpstr>
      <vt:lpstr>HTML syntax</vt:lpstr>
      <vt:lpstr>HTML syntax</vt:lpstr>
      <vt:lpstr>CSS</vt:lpstr>
      <vt:lpstr>CSS syntax</vt:lpstr>
      <vt:lpstr>CSS Selectors</vt:lpstr>
      <vt:lpstr>Element Selector</vt:lpstr>
      <vt:lpstr>.Class Selector</vt:lpstr>
      <vt:lpstr>#id Selector</vt:lpstr>
      <vt:lpstr>Combined Selectors</vt:lpstr>
      <vt:lpstr>Defining CSS</vt:lpstr>
      <vt:lpstr>External Styles</vt:lpstr>
      <vt:lpstr>Internal styles</vt:lpstr>
      <vt:lpstr>Inline styles</vt:lpstr>
      <vt:lpstr>JS Syntax</vt:lpstr>
      <vt:lpstr>JS Syntax</vt:lpstr>
      <vt:lpstr>JS Syntax</vt:lpstr>
      <vt:lpstr>JS Scoping</vt:lpstr>
      <vt:lpstr>JS-DOM interaction</vt:lpstr>
      <vt:lpstr>JS-DOM interaction</vt:lpstr>
      <vt:lpstr>Defining JS</vt:lpstr>
      <vt:lpstr>External Script</vt:lpstr>
      <vt:lpstr>External Script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1: Introduction</dc:title>
  <dc:creator>Kerry Chang</dc:creator>
  <cp:lastModifiedBy>Erik Harpstead</cp:lastModifiedBy>
  <cp:revision>332</cp:revision>
  <dcterms:created xsi:type="dcterms:W3CDTF">2012-08-02T22:06:06Z</dcterms:created>
  <dcterms:modified xsi:type="dcterms:W3CDTF">2014-09-09T18:09:05Z</dcterms:modified>
</cp:coreProperties>
</file>