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sldIdLst>
    <p:sldId id="256" r:id="rId2"/>
    <p:sldId id="322" r:id="rId3"/>
    <p:sldId id="390" r:id="rId4"/>
    <p:sldId id="393" r:id="rId5"/>
    <p:sldId id="401" r:id="rId6"/>
    <p:sldId id="394" r:id="rId7"/>
    <p:sldId id="397" r:id="rId8"/>
    <p:sldId id="398" r:id="rId9"/>
    <p:sldId id="400" r:id="rId10"/>
    <p:sldId id="403" r:id="rId11"/>
    <p:sldId id="395" r:id="rId12"/>
    <p:sldId id="396" r:id="rId13"/>
    <p:sldId id="404" r:id="rId14"/>
    <p:sldId id="406" r:id="rId15"/>
    <p:sldId id="407" r:id="rId16"/>
    <p:sldId id="408" r:id="rId17"/>
    <p:sldId id="40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200"/>
    <a:srgbClr val="2C71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79051" autoAdjust="0"/>
  </p:normalViewPr>
  <p:slideViewPr>
    <p:cSldViewPr snapToGrid="0" snapToObjects="1">
      <p:cViewPr varScale="1">
        <p:scale>
          <a:sx n="64" d="100"/>
          <a:sy n="64" d="100"/>
        </p:scale>
        <p:origin x="-202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9A09C-0E93-D847-96F0-FB82B8E4C6CD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97928-1913-9948-A641-4BB55543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11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97928-1913-9948-A641-4BB55543F09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16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97928-1913-9948-A641-4BB55543F09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16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97928-1913-9948-A641-4BB55543F09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16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97928-1913-9948-A641-4BB55543F09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16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97928-1913-9948-A641-4BB55543F09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16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97928-1913-9948-A641-4BB55543F09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169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97928-1913-9948-A641-4BB55543F09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169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97928-1913-9948-A641-4BB55543F09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16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75B59-4DBD-A544-B1EE-22B850B46FAB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6: Intro to State and Objects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User Interface Lab: GUI Lab</a:t>
            </a:r>
          </a:p>
          <a:p>
            <a:r>
              <a:rPr lang="en-US" sz="2400" dirty="0" smtClean="0"/>
              <a:t>Sept 30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2014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30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Functions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5325" y="1433404"/>
            <a:ext cx="866449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4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function count</a:t>
            </a:r>
            <a:r>
              <a:rPr lang="en-US" sz="40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r>
              <a:rPr lang="en-US" sz="40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4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sz="4000" dirty="0" smtClean="0">
                <a:latin typeface="Consolas" pitchFamily="49" charset="0"/>
                <a:cs typeface="Consolas" pitchFamily="49" charset="0"/>
              </a:rPr>
              <a:t> value = 0;</a:t>
            </a:r>
          </a:p>
          <a:p>
            <a:r>
              <a:rPr lang="en-US" sz="4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4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4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function</a:t>
            </a:r>
            <a:r>
              <a:rPr lang="en-US" sz="4000" dirty="0" smtClean="0">
                <a:latin typeface="Consolas" pitchFamily="49" charset="0"/>
                <a:cs typeface="Consolas" pitchFamily="49" charset="0"/>
              </a:rPr>
              <a:t> plus() {</a:t>
            </a:r>
          </a:p>
          <a:p>
            <a:r>
              <a:rPr lang="en-US" sz="4000" dirty="0" smtClean="0">
                <a:latin typeface="Consolas" pitchFamily="49" charset="0"/>
                <a:cs typeface="Consolas" pitchFamily="49" charset="0"/>
              </a:rPr>
              <a:t>			value += 1;</a:t>
            </a:r>
            <a:endParaRPr lang="en-US" sz="4000" dirty="0">
              <a:latin typeface="Consolas" pitchFamily="49" charset="0"/>
              <a:cs typeface="Consolas" pitchFamily="49" charset="0"/>
            </a:endParaRPr>
          </a:p>
          <a:p>
            <a:r>
              <a:rPr lang="en-US" sz="4000" dirty="0" smtClean="0">
                <a:latin typeface="Consolas" pitchFamily="49" charset="0"/>
                <a:cs typeface="Consolas" pitchFamily="49" charset="0"/>
              </a:rPr>
              <a:t>		}</a:t>
            </a:r>
          </a:p>
          <a:p>
            <a:r>
              <a:rPr lang="en-US" sz="4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4000" dirty="0" smtClean="0">
                <a:latin typeface="Consolas" pitchFamily="49" charset="0"/>
                <a:cs typeface="Consolas" pitchFamily="49" charset="0"/>
              </a:rPr>
              <a:t>	plus();</a:t>
            </a:r>
          </a:p>
          <a:p>
            <a:r>
              <a:rPr lang="en-US" sz="40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40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4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40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4000" dirty="0" smtClean="0">
                <a:latin typeface="Consolas" pitchFamily="49" charset="0"/>
                <a:cs typeface="Consolas" pitchFamily="49" charset="0"/>
              </a:rPr>
              <a:t>value;</a:t>
            </a:r>
            <a:endParaRPr lang="en-US" sz="4000" dirty="0">
              <a:latin typeface="Consolas" pitchFamily="49" charset="0"/>
              <a:cs typeface="Consolas" pitchFamily="49" charset="0"/>
            </a:endParaRPr>
          </a:p>
          <a:p>
            <a:r>
              <a:rPr lang="en-US" sz="4000" dirty="0" smtClean="0">
                <a:latin typeface="Consolas" pitchFamily="49" charset="0"/>
                <a:cs typeface="Consolas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101219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Immediately-Invoked Function </a:t>
            </a:r>
            <a:r>
              <a:rPr lang="en-US" dirty="0" smtClean="0"/>
              <a:t>Expressions (IIFE)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 the rules of traditional scoping</a:t>
            </a:r>
          </a:p>
          <a:p>
            <a:r>
              <a:rPr lang="en-US" dirty="0" smtClean="0"/>
              <a:t>Considered a best practice for most purposes</a:t>
            </a:r>
          </a:p>
          <a:p>
            <a:r>
              <a:rPr lang="en-US" dirty="0" smtClean="0"/>
              <a:t>A way to have a global scope without really having a global scope</a:t>
            </a:r>
          </a:p>
        </p:txBody>
      </p:sp>
    </p:spTree>
    <p:extLst>
      <p:ext uri="{BB962C8B-B14F-4D97-AF65-F5344CB8AC3E}">
        <p14:creationId xmlns:p14="http://schemas.microsoft.com/office/powerpoint/2010/main" val="2799337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IIFE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5325" y="1417638"/>
            <a:ext cx="866449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&lt;script&gt;</a:t>
            </a:r>
          </a:p>
          <a:p>
            <a:r>
              <a:rPr lang="en-US" sz="4000" dirty="0" smtClean="0">
                <a:latin typeface="Consolas" pitchFamily="49" charset="0"/>
                <a:cs typeface="Consolas" pitchFamily="49" charset="0"/>
              </a:rPr>
              <a:t>	(</a:t>
            </a:r>
            <a:r>
              <a:rPr lang="en-US" sz="4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function </a:t>
            </a:r>
            <a:r>
              <a:rPr lang="en-US" sz="40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r>
              <a:rPr lang="en-US" sz="40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		//code goes in here</a:t>
            </a:r>
            <a:endParaRPr lang="en-US" sz="4000" dirty="0">
              <a:solidFill>
                <a:schemeClr val="accent3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4000" dirty="0" smtClean="0">
                <a:latin typeface="Consolas" pitchFamily="49" charset="0"/>
                <a:cs typeface="Consolas" pitchFamily="49" charset="0"/>
              </a:rPr>
              <a:t>	})();</a:t>
            </a:r>
          </a:p>
          <a:p>
            <a:r>
              <a:rPr lang="en-US" sz="4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&lt;/script&gt;</a:t>
            </a:r>
            <a:endParaRPr lang="en-US" sz="40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87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 encapsulate data/code</a:t>
            </a:r>
          </a:p>
          <a:p>
            <a:r>
              <a:rPr lang="en-US" dirty="0" smtClean="0"/>
              <a:t>Can be used to group things and also to have multiple objects with different properties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this</a:t>
            </a:r>
            <a:r>
              <a:rPr lang="en-US" dirty="0" smtClean="0"/>
              <a:t> keyword allows </a:t>
            </a:r>
            <a:r>
              <a:rPr lang="en-US" dirty="0"/>
              <a:t>you to </a:t>
            </a:r>
            <a:r>
              <a:rPr lang="en-US" dirty="0" smtClean="0"/>
              <a:t>define pieces </a:t>
            </a:r>
            <a:r>
              <a:rPr lang="en-US" dirty="0"/>
              <a:t>of state in functions and </a:t>
            </a:r>
            <a:r>
              <a:rPr lang="en-US" dirty="0" smtClean="0"/>
              <a:t>objects</a:t>
            </a:r>
          </a:p>
          <a:p>
            <a:r>
              <a:rPr lang="en-US" dirty="0" smtClean="0"/>
              <a:t>3 method for declaring objects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508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Literal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5324" y="1416380"/>
            <a:ext cx="866449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sz="40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4000" dirty="0" smtClean="0">
                <a:latin typeface="Consolas" pitchFamily="49" charset="0"/>
                <a:cs typeface="Consolas" pitchFamily="49" charset="0"/>
              </a:rPr>
              <a:t>person = {</a:t>
            </a:r>
          </a:p>
          <a:p>
            <a:r>
              <a:rPr lang="en-US" sz="40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	name</a:t>
            </a:r>
            <a:r>
              <a:rPr lang="en-US" sz="4000" dirty="0" smtClean="0">
                <a:latin typeface="Consolas" pitchFamily="49" charset="0"/>
                <a:cs typeface="Consolas" pitchFamily="49" charset="0"/>
              </a:rPr>
              <a:t>:</a:t>
            </a:r>
            <a:r>
              <a:rPr lang="en-US" sz="40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4000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“someone”</a:t>
            </a:r>
            <a:r>
              <a:rPr lang="en-US" sz="40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en-US" sz="40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40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age</a:t>
            </a:r>
            <a:r>
              <a:rPr lang="en-US" sz="4000" dirty="0" smtClean="0">
                <a:latin typeface="Consolas" pitchFamily="49" charset="0"/>
                <a:cs typeface="Consolas" pitchFamily="49" charset="0"/>
              </a:rPr>
              <a:t>:</a:t>
            </a:r>
            <a:r>
              <a:rPr lang="en-US" sz="40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4000" dirty="0" smtClean="0">
                <a:latin typeface="Consolas" pitchFamily="49" charset="0"/>
                <a:cs typeface="Consolas" pitchFamily="49" charset="0"/>
              </a:rPr>
              <a:t>40,</a:t>
            </a:r>
          </a:p>
          <a:p>
            <a:r>
              <a:rPr lang="en-US" sz="40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40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height</a:t>
            </a:r>
            <a:r>
              <a:rPr lang="en-US" sz="4000" dirty="0" smtClean="0">
                <a:latin typeface="Consolas" pitchFamily="49" charset="0"/>
                <a:cs typeface="Consolas" pitchFamily="49" charset="0"/>
              </a:rPr>
              <a:t>:</a:t>
            </a:r>
            <a:r>
              <a:rPr lang="en-US" sz="40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4000" dirty="0" smtClean="0">
                <a:latin typeface="Consolas" pitchFamily="49" charset="0"/>
                <a:cs typeface="Consolas" pitchFamily="49" charset="0"/>
              </a:rPr>
              <a:t>200</a:t>
            </a:r>
            <a:endParaRPr lang="en-US" sz="4000" dirty="0">
              <a:latin typeface="Consolas" pitchFamily="49" charset="0"/>
              <a:cs typeface="Consolas" pitchFamily="49" charset="0"/>
            </a:endParaRPr>
          </a:p>
          <a:p>
            <a:r>
              <a:rPr lang="en-US" sz="4000" dirty="0" smtClean="0">
                <a:latin typeface="Consolas" pitchFamily="49" charset="0"/>
                <a:cs typeface="Consolas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416839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5324" y="1416380"/>
            <a:ext cx="866449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sz="32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Person 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32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function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(name, age, height) {</a:t>
            </a:r>
          </a:p>
          <a:p>
            <a:r>
              <a:rPr lang="en-US" sz="32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3200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sz="32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name 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= name;</a:t>
            </a:r>
          </a:p>
          <a:p>
            <a:r>
              <a:rPr lang="en-US" sz="32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3200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3200" dirty="0" err="1" smtClean="0">
                <a:latin typeface="Consolas" pitchFamily="49" charset="0"/>
                <a:cs typeface="Consolas" pitchFamily="49" charset="0"/>
              </a:rPr>
              <a:t>.</a:t>
            </a:r>
            <a:r>
              <a:rPr lang="en-US" sz="32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age</a:t>
            </a:r>
            <a:r>
              <a:rPr lang="en-US" sz="32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= age;</a:t>
            </a:r>
          </a:p>
          <a:p>
            <a:r>
              <a:rPr lang="en-US" sz="32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3200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3200" dirty="0" err="1" smtClean="0">
                <a:latin typeface="Consolas" pitchFamily="49" charset="0"/>
                <a:cs typeface="Consolas" pitchFamily="49" charset="0"/>
              </a:rPr>
              <a:t>.</a:t>
            </a:r>
            <a:r>
              <a:rPr lang="en-US" sz="32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height</a:t>
            </a:r>
            <a:r>
              <a:rPr lang="en-US" sz="32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= height;</a:t>
            </a:r>
          </a:p>
          <a:p>
            <a:r>
              <a:rPr lang="en-US" sz="3200" dirty="0" smtClean="0">
                <a:latin typeface="Consolas" pitchFamily="49" charset="0"/>
                <a:cs typeface="Consolas" pitchFamily="49" charset="0"/>
              </a:rPr>
              <a:t>};</a:t>
            </a:r>
          </a:p>
          <a:p>
            <a:endParaRPr lang="en-US" sz="3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32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 person1 = </a:t>
            </a:r>
            <a:r>
              <a:rPr lang="en-US" sz="32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 Person(</a:t>
            </a:r>
            <a:r>
              <a:rPr lang="en-US" sz="3200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“A”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,4,12);</a:t>
            </a:r>
            <a:endParaRPr lang="en-US" sz="3200" dirty="0">
              <a:latin typeface="Consolas" pitchFamily="49" charset="0"/>
              <a:cs typeface="Consolas" pitchFamily="49" charset="0"/>
            </a:endParaRPr>
          </a:p>
          <a:p>
            <a:endParaRPr lang="en-US" sz="32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04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Inside an IIFE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5324" y="1416380"/>
            <a:ext cx="866449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sz="32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person = (</a:t>
            </a:r>
            <a:r>
              <a:rPr lang="en-US" sz="32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function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(name, age, height) {</a:t>
            </a:r>
          </a:p>
          <a:p>
            <a:r>
              <a:rPr lang="en-US" sz="32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3200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 name;</a:t>
            </a:r>
            <a:endParaRPr lang="en-US" sz="3200" dirty="0">
              <a:latin typeface="Consolas" pitchFamily="49" charset="0"/>
              <a:cs typeface="Consolas" pitchFamily="49" charset="0"/>
            </a:endParaRPr>
          </a:p>
          <a:p>
            <a:r>
              <a:rPr lang="en-US" sz="32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32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r>
              <a:rPr lang="en-US" sz="32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32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3200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3200" dirty="0" err="1" smtClean="0">
                <a:latin typeface="Consolas" pitchFamily="49" charset="0"/>
                <a:cs typeface="Consolas" pitchFamily="49" charset="0"/>
              </a:rPr>
              <a:t>.</a:t>
            </a:r>
            <a:r>
              <a:rPr lang="en-US" sz="32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age</a:t>
            </a:r>
            <a:r>
              <a:rPr lang="en-US" sz="32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= age;</a:t>
            </a:r>
          </a:p>
          <a:p>
            <a:pPr lvl="1"/>
            <a:r>
              <a:rPr lang="en-US" sz="32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3200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3200" dirty="0" err="1" smtClean="0">
                <a:latin typeface="Consolas" pitchFamily="49" charset="0"/>
                <a:cs typeface="Consolas" pitchFamily="49" charset="0"/>
              </a:rPr>
              <a:t>.</a:t>
            </a:r>
            <a:r>
              <a:rPr lang="en-US" sz="32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height</a:t>
            </a:r>
            <a:r>
              <a:rPr lang="en-US" sz="32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= height;</a:t>
            </a:r>
          </a:p>
          <a:p>
            <a:r>
              <a:rPr lang="en-US" sz="32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r>
              <a:rPr lang="en-US" sz="3200" dirty="0" smtClean="0">
                <a:latin typeface="Consolas" pitchFamily="49" charset="0"/>
                <a:cs typeface="Consolas" pitchFamily="49" charset="0"/>
              </a:rPr>
              <a:t>})(name, age, height);</a:t>
            </a:r>
          </a:p>
        </p:txBody>
      </p:sp>
    </p:spTree>
    <p:extLst>
      <p:ext uri="{BB962C8B-B14F-4D97-AF65-F5344CB8AC3E}">
        <p14:creationId xmlns:p14="http://schemas.microsoft.com/office/powerpoint/2010/main" val="140920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86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6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Projects</a:t>
            </a:r>
          </a:p>
          <a:p>
            <a:endParaRPr lang="en-US" sz="2800" dirty="0"/>
          </a:p>
          <a:p>
            <a:r>
              <a:rPr lang="en-US" sz="2800" dirty="0" smtClean="0"/>
              <a:t>Debugging Techniques</a:t>
            </a:r>
          </a:p>
          <a:p>
            <a:endParaRPr lang="en-US" sz="2800" dirty="0"/>
          </a:p>
          <a:p>
            <a:r>
              <a:rPr lang="en-US" sz="2800" dirty="0" smtClean="0"/>
              <a:t>Events and</a:t>
            </a:r>
            <a:r>
              <a:rPr lang="en-US" sz="2800" dirty="0"/>
              <a:t> </a:t>
            </a:r>
            <a:r>
              <a:rPr lang="en-US" sz="2800" dirty="0" smtClean="0"/>
              <a:t>Event handlers</a:t>
            </a:r>
          </a:p>
        </p:txBody>
      </p:sp>
    </p:spTree>
    <p:extLst>
      <p:ext uri="{BB962C8B-B14F-4D97-AF65-F5344CB8AC3E}">
        <p14:creationId xmlns:p14="http://schemas.microsoft.com/office/powerpoint/2010/main" val="421529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tonight at 11:59pm</a:t>
            </a:r>
          </a:p>
          <a:p>
            <a:endParaRPr lang="en-US" dirty="0"/>
          </a:p>
          <a:p>
            <a:r>
              <a:rPr lang="en-US" dirty="0" smtClean="0"/>
              <a:t>Any remaining questions?</a:t>
            </a:r>
          </a:p>
        </p:txBody>
      </p:sp>
    </p:spTree>
    <p:extLst>
      <p:ext uri="{BB962C8B-B14F-4D97-AF65-F5344CB8AC3E}">
        <p14:creationId xmlns:p14="http://schemas.microsoft.com/office/powerpoint/2010/main" val="426283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Oct 14</a:t>
            </a:r>
          </a:p>
          <a:p>
            <a:endParaRPr lang="en-US" dirty="0" smtClean="0"/>
          </a:p>
          <a:p>
            <a:r>
              <a:rPr lang="en-US" dirty="0" smtClean="0"/>
              <a:t>Demo</a:t>
            </a:r>
          </a:p>
          <a:p>
            <a:endParaRPr lang="en-US" dirty="0"/>
          </a:p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61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current state of the program?</a:t>
            </a:r>
          </a:p>
          <a:p>
            <a:endParaRPr lang="en-US" dirty="0"/>
          </a:p>
          <a:p>
            <a:r>
              <a:rPr lang="en-US" dirty="0" smtClean="0"/>
              <a:t>How should it behave differently based on that?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67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Scope</a:t>
            </a:r>
          </a:p>
          <a:p>
            <a:pPr lvl="1"/>
            <a:r>
              <a:rPr lang="en-US" dirty="0" smtClean="0"/>
              <a:t>variables only exist inside of the function that defined them</a:t>
            </a:r>
          </a:p>
          <a:p>
            <a:r>
              <a:rPr lang="en-US" dirty="0" smtClean="0"/>
              <a:t>Global Scope</a:t>
            </a:r>
          </a:p>
          <a:p>
            <a:pPr lvl="1"/>
            <a:r>
              <a:rPr lang="en-US" dirty="0" smtClean="0"/>
              <a:t>variables exist as properties of the window object and are accessible to everything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39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Scope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5325" y="1417638"/>
            <a:ext cx="866449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&lt;script&gt;</a:t>
            </a:r>
          </a:p>
          <a:p>
            <a:r>
              <a:rPr lang="en-US" sz="4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4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function count</a:t>
            </a:r>
            <a:r>
              <a:rPr lang="en-US" sz="40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r>
              <a:rPr lang="en-US" sz="40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40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4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sz="40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4000" dirty="0" smtClean="0">
                <a:latin typeface="Consolas" pitchFamily="49" charset="0"/>
                <a:cs typeface="Consolas" pitchFamily="49" charset="0"/>
              </a:rPr>
              <a:t>value = 0;</a:t>
            </a:r>
          </a:p>
          <a:p>
            <a:r>
              <a:rPr lang="en-US" sz="40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40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4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40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4000" dirty="0" smtClean="0">
                <a:latin typeface="Consolas" pitchFamily="49" charset="0"/>
                <a:cs typeface="Consolas" pitchFamily="49" charset="0"/>
              </a:rPr>
              <a:t>value += 1;</a:t>
            </a:r>
            <a:endParaRPr lang="en-US" sz="4000" dirty="0">
              <a:latin typeface="Consolas" pitchFamily="49" charset="0"/>
              <a:cs typeface="Consolas" pitchFamily="49" charset="0"/>
            </a:endParaRPr>
          </a:p>
          <a:p>
            <a:r>
              <a:rPr lang="en-US" sz="40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r>
              <a:rPr lang="en-US" sz="4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40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alert</a:t>
            </a:r>
            <a:r>
              <a:rPr lang="en-US" sz="4000" dirty="0" smtClean="0">
                <a:latin typeface="Consolas" pitchFamily="49" charset="0"/>
                <a:cs typeface="Consolas" pitchFamily="49" charset="0"/>
              </a:rPr>
              <a:t>(count());</a:t>
            </a:r>
          </a:p>
          <a:p>
            <a:r>
              <a:rPr lang="en-US" sz="4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40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alert</a:t>
            </a:r>
            <a:r>
              <a:rPr lang="en-US" sz="4000" dirty="0" smtClean="0">
                <a:latin typeface="Consolas" pitchFamily="49" charset="0"/>
                <a:cs typeface="Consolas" pitchFamily="49" charset="0"/>
              </a:rPr>
              <a:t>(count());</a:t>
            </a:r>
          </a:p>
          <a:p>
            <a:r>
              <a:rPr lang="en-US" sz="4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&lt;/script&gt;</a:t>
            </a:r>
            <a:endParaRPr lang="en-US" sz="40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53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Scope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5325" y="1417638"/>
            <a:ext cx="866449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&lt;script&gt;</a:t>
            </a:r>
          </a:p>
          <a:p>
            <a:r>
              <a:rPr lang="en-US" sz="40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4000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sz="40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4000" dirty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value</a:t>
            </a:r>
            <a:r>
              <a:rPr lang="en-US" sz="4000" dirty="0">
                <a:latin typeface="Consolas" pitchFamily="49" charset="0"/>
                <a:cs typeface="Consolas" pitchFamily="49" charset="0"/>
              </a:rPr>
              <a:t> = 0</a:t>
            </a:r>
            <a:r>
              <a:rPr lang="en-US" sz="4000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sz="4000" dirty="0" smtClean="0">
              <a:solidFill>
                <a:schemeClr val="bg2">
                  <a:lumMod val="60000"/>
                  <a:lumOff val="4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4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4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function count</a:t>
            </a:r>
            <a:r>
              <a:rPr lang="en-US" sz="40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r>
              <a:rPr lang="en-US" sz="40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40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4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40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40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value</a:t>
            </a:r>
            <a:r>
              <a:rPr lang="en-US" sz="4000" dirty="0" smtClean="0">
                <a:latin typeface="Consolas" pitchFamily="49" charset="0"/>
                <a:cs typeface="Consolas" pitchFamily="49" charset="0"/>
              </a:rPr>
              <a:t> += 1;</a:t>
            </a:r>
            <a:endParaRPr lang="en-US" sz="4000" dirty="0">
              <a:latin typeface="Consolas" pitchFamily="49" charset="0"/>
              <a:cs typeface="Consolas" pitchFamily="49" charset="0"/>
            </a:endParaRPr>
          </a:p>
          <a:p>
            <a:r>
              <a:rPr lang="en-US" sz="40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r>
              <a:rPr lang="en-US" sz="4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40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alert</a:t>
            </a:r>
            <a:r>
              <a:rPr lang="en-US" sz="4000" dirty="0" smtClean="0">
                <a:latin typeface="Consolas" pitchFamily="49" charset="0"/>
                <a:cs typeface="Consolas" pitchFamily="49" charset="0"/>
              </a:rPr>
              <a:t>(count());</a:t>
            </a:r>
          </a:p>
          <a:p>
            <a:r>
              <a:rPr lang="en-US" sz="4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40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alert</a:t>
            </a:r>
            <a:r>
              <a:rPr lang="en-US" sz="4000" dirty="0" smtClean="0">
                <a:latin typeface="Consolas" pitchFamily="49" charset="0"/>
                <a:cs typeface="Consolas" pitchFamily="49" charset="0"/>
              </a:rPr>
              <a:t>(count());</a:t>
            </a:r>
          </a:p>
          <a:p>
            <a:r>
              <a:rPr lang="en-US" sz="4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&lt;/script&gt;</a:t>
            </a:r>
            <a:endParaRPr lang="en-US" sz="40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81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Scope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5325" y="1417638"/>
            <a:ext cx="866449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&lt;script&gt;</a:t>
            </a:r>
          </a:p>
          <a:p>
            <a:r>
              <a:rPr lang="en-US" sz="40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4000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sz="40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4000" dirty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value</a:t>
            </a:r>
            <a:r>
              <a:rPr lang="en-US" sz="4000" dirty="0">
                <a:latin typeface="Consolas" pitchFamily="49" charset="0"/>
                <a:cs typeface="Consolas" pitchFamily="49" charset="0"/>
              </a:rPr>
              <a:t> = 0</a:t>
            </a:r>
            <a:r>
              <a:rPr lang="en-US" sz="4000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sz="4000" dirty="0" smtClean="0">
              <a:solidFill>
                <a:schemeClr val="bg2">
                  <a:lumMod val="60000"/>
                  <a:lumOff val="4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4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4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function count</a:t>
            </a:r>
            <a:r>
              <a:rPr lang="en-US" sz="40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r>
              <a:rPr lang="en-US" sz="40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40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4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40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40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value</a:t>
            </a:r>
            <a:r>
              <a:rPr lang="en-US" sz="4000" dirty="0" smtClean="0">
                <a:latin typeface="Consolas" pitchFamily="49" charset="0"/>
                <a:cs typeface="Consolas" pitchFamily="49" charset="0"/>
              </a:rPr>
              <a:t> += 1;</a:t>
            </a:r>
            <a:endParaRPr lang="en-US" sz="4000" dirty="0">
              <a:latin typeface="Consolas" pitchFamily="49" charset="0"/>
              <a:cs typeface="Consolas" pitchFamily="49" charset="0"/>
            </a:endParaRPr>
          </a:p>
          <a:p>
            <a:r>
              <a:rPr lang="en-US" sz="40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r>
              <a:rPr lang="en-US" sz="4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40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value </a:t>
            </a:r>
            <a:r>
              <a:rPr lang="en-US" sz="4000" dirty="0" smtClean="0">
                <a:latin typeface="Consolas" pitchFamily="49" charset="0"/>
                <a:cs typeface="Consolas" pitchFamily="49" charset="0"/>
              </a:rPr>
              <a:t>= 20;</a:t>
            </a:r>
          </a:p>
          <a:p>
            <a:r>
              <a:rPr lang="en-US" sz="4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40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alert</a:t>
            </a:r>
            <a:r>
              <a:rPr lang="en-US" sz="4000" dirty="0" smtClean="0">
                <a:latin typeface="Consolas" pitchFamily="49" charset="0"/>
                <a:cs typeface="Consolas" pitchFamily="49" charset="0"/>
              </a:rPr>
              <a:t>(count());</a:t>
            </a:r>
          </a:p>
          <a:p>
            <a:r>
              <a:rPr lang="en-US" sz="4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&lt;/script&gt;</a:t>
            </a:r>
            <a:endParaRPr lang="en-US" sz="40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04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37460</TotalTime>
  <Words>228</Words>
  <Application>Microsoft Office PowerPoint</Application>
  <PresentationFormat>On-screen Show (4:3)</PresentationFormat>
  <Paragraphs>110</Paragraphs>
  <Slides>17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Black</vt:lpstr>
      <vt:lpstr>Lab 6: Intro to State and Objects</vt:lpstr>
      <vt:lpstr>Lab 6 goals</vt:lpstr>
      <vt:lpstr>Project 2</vt:lpstr>
      <vt:lpstr>Project 3</vt:lpstr>
      <vt:lpstr>State</vt:lpstr>
      <vt:lpstr>Review Scope</vt:lpstr>
      <vt:lpstr>Local Scope</vt:lpstr>
      <vt:lpstr>Global Scope</vt:lpstr>
      <vt:lpstr>Global Scope</vt:lpstr>
      <vt:lpstr>Nested Functions</vt:lpstr>
      <vt:lpstr>Immediately-Invoked Function Expressions (IIFE)</vt:lpstr>
      <vt:lpstr>IIFE</vt:lpstr>
      <vt:lpstr>Objects</vt:lpstr>
      <vt:lpstr>Object Literal</vt:lpstr>
      <vt:lpstr>Constructor Function</vt:lpstr>
      <vt:lpstr>Object Inside an IIFE</vt:lpstr>
      <vt:lpstr>Questions?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1: Introduction</dc:title>
  <dc:creator>Kerry Chang</dc:creator>
  <cp:lastModifiedBy>Erik Harpstead</cp:lastModifiedBy>
  <cp:revision>754</cp:revision>
  <dcterms:created xsi:type="dcterms:W3CDTF">2012-08-02T22:06:06Z</dcterms:created>
  <dcterms:modified xsi:type="dcterms:W3CDTF">2014-10-01T13:40:55Z</dcterms:modified>
</cp:coreProperties>
</file>